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2" r:id="rId3"/>
    <p:sldId id="336" r:id="rId4"/>
    <p:sldId id="324" r:id="rId5"/>
    <p:sldId id="325" r:id="rId6"/>
    <p:sldId id="326" r:id="rId7"/>
    <p:sldId id="330" r:id="rId8"/>
    <p:sldId id="328" r:id="rId9"/>
    <p:sldId id="331" r:id="rId10"/>
    <p:sldId id="327" r:id="rId11"/>
    <p:sldId id="334" r:id="rId12"/>
    <p:sldId id="337" r:id="rId13"/>
    <p:sldId id="339" r:id="rId14"/>
    <p:sldId id="333" r:id="rId15"/>
    <p:sldId id="338" r:id="rId16"/>
    <p:sldId id="340" r:id="rId17"/>
    <p:sldId id="31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9"/>
    <a:srgbClr val="00A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89" autoAdjust="0"/>
    <p:restoredTop sz="94584"/>
  </p:normalViewPr>
  <p:slideViewPr>
    <p:cSldViewPr>
      <p:cViewPr>
        <p:scale>
          <a:sx n="125" d="100"/>
          <a:sy n="125" d="100"/>
        </p:scale>
        <p:origin x="-3144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600" kern="1200" dirty="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pPr>
            <a:r>
              <a:rPr lang="ru-RU" sz="1600" kern="1200" dirty="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rPr>
              <a:t>Заказчики ЦЛД на базе АУ ЦПП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МО</c:v>
                </c:pt>
              </c:strCache>
            </c:strRef>
          </c:tx>
          <c:spPr>
            <a:solidFill>
              <a:srgbClr val="00A0E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82C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F90-477D-B479-1871BE9D88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90-477D-B479-1871BE9D88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887232"/>
        <c:axId val="107765760"/>
      </c:barChart>
      <c:catAx>
        <c:axId val="3388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765760"/>
        <c:crosses val="autoZero"/>
        <c:auto val="1"/>
        <c:lblAlgn val="ctr"/>
        <c:lblOffset val="100"/>
        <c:noMultiLvlLbl val="0"/>
      </c:catAx>
      <c:valAx>
        <c:axId val="107765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88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600" b="0" i="0" u="none" strike="noStrike" kern="1200" spc="0" baseline="0" dirty="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pPr>
            <a:r>
              <a:rPr lang="ru-RU" sz="1600" kern="1200" dirty="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rPr>
              <a:t>Количество исследований в ЦЛД на базе АУ ЦПП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A0E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82C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F7-4D2D-B23F-FC17422103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358302</c:v>
                </c:pt>
                <c:pt idx="1">
                  <c:v>635695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F7-4D2D-B23F-FC17422103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100800"/>
        <c:axId val="107768064"/>
      </c:barChart>
      <c:catAx>
        <c:axId val="3310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768064"/>
        <c:crosses val="autoZero"/>
        <c:auto val="1"/>
        <c:lblAlgn val="ctr"/>
        <c:lblOffset val="100"/>
        <c:noMultiLvlLbl val="0"/>
      </c:catAx>
      <c:valAx>
        <c:axId val="107768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10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 rtl="0">
              <a:defRPr lang="ru-RU" sz="1600" b="0" i="0" kern="1200" dirty="0">
                <a:solidFill>
                  <a:schemeClr val="tx1"/>
                </a:solidFill>
                <a:latin typeface="Bahnschrift SemiLight" panose="020B0502040204020203" pitchFamily="34" charset="0"/>
                <a:ea typeface="+mj-ea"/>
                <a:cs typeface="+mj-cs"/>
              </a:defRPr>
            </a:pPr>
            <a:r>
              <a:rPr lang="ru-RU" sz="1600" b="0" i="0" kern="1200" dirty="0">
                <a:solidFill>
                  <a:schemeClr val="tx1"/>
                </a:solidFill>
                <a:latin typeface="Bahnschrift SemiLight" panose="020B0502040204020203" pitchFamily="34" charset="0"/>
                <a:ea typeface="+mj-ea"/>
                <a:cs typeface="+mj-cs"/>
              </a:rPr>
              <a:t>статистика регистрации выполненных исследований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% выполненных исследований  назначенных через РЛИС
</c:v>
                </c:pt>
                <c:pt idx="1">
                  <c:v>% выполненых исследований назначенных вручную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53.87</c:v>
                </c:pt>
                <c:pt idx="1">
                  <c:v>46.13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3F-7B4A-B818-9AA1FA3BC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949824"/>
        <c:axId val="38386432"/>
      </c:barChart>
      <c:catAx>
        <c:axId val="16794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386432"/>
        <c:crosses val="autoZero"/>
        <c:auto val="1"/>
        <c:lblAlgn val="ctr"/>
        <c:lblOffset val="100"/>
        <c:noMultiLvlLbl val="0"/>
      </c:catAx>
      <c:valAx>
        <c:axId val="3838643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6794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 rtl="0">
              <a:defRPr lang="ru-RU" sz="1600" b="0" i="0" kern="1200" dirty="0">
                <a:solidFill>
                  <a:schemeClr val="tx1"/>
                </a:solidFill>
                <a:latin typeface="Bahnschrift SemiLight" panose="020B0502040204020203" pitchFamily="34" charset="0"/>
                <a:ea typeface="+mj-ea"/>
                <a:cs typeface="+mj-cs"/>
              </a:defRPr>
            </a:pPr>
            <a:r>
              <a:rPr lang="ru-RU" sz="1600" b="0" i="0" kern="1200" dirty="0">
                <a:solidFill>
                  <a:schemeClr val="tx1"/>
                </a:solidFill>
                <a:latin typeface="Bahnschrift SemiLight" panose="020B0502040204020203" pitchFamily="34" charset="0"/>
                <a:ea typeface="+mj-ea"/>
                <a:cs typeface="+mj-cs"/>
              </a:rPr>
              <a:t>Статистика регистрации выполненных исследований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% выполненных исследований  назначенных через РЛИС
</c:v>
                </c:pt>
                <c:pt idx="1">
                  <c:v>% выполненых исследований назначенных вручную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93.54</c:v>
                </c:pt>
                <c:pt idx="1">
                  <c:v>6.34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69-DC4A-B489-D23DB140E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397312"/>
        <c:axId val="134709248"/>
      </c:barChart>
      <c:catAx>
        <c:axId val="16839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709248"/>
        <c:crosses val="autoZero"/>
        <c:auto val="1"/>
        <c:lblAlgn val="ctr"/>
        <c:lblOffset val="100"/>
        <c:noMultiLvlLbl val="0"/>
      </c:catAx>
      <c:valAx>
        <c:axId val="13470924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68397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A9DB9-47C2-46DF-BCA4-921DCFE6681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43F45F-A2A5-440F-AB9D-F80CDD6DD0B3}">
      <dgm:prSet phldrT="[Текст]"/>
      <dgm:spPr>
        <a:solidFill>
          <a:srgbClr val="0082C9"/>
        </a:solidFill>
      </dgm:spPr>
      <dgm:t>
        <a:bodyPr/>
        <a:lstStyle/>
        <a:p>
          <a:r>
            <a:rPr lang="ru-RU" dirty="0"/>
            <a:t>МИС МО</a:t>
          </a:r>
          <a:endParaRPr lang="en-US" dirty="0"/>
        </a:p>
      </dgm:t>
    </dgm:pt>
    <dgm:pt modelId="{B8041396-5747-46BF-8217-5C5EDE8E08D2}" type="parTrans" cxnId="{8DA1D118-5545-412E-A4D2-9E8A0F51852A}">
      <dgm:prSet/>
      <dgm:spPr/>
      <dgm:t>
        <a:bodyPr/>
        <a:lstStyle/>
        <a:p>
          <a:endParaRPr lang="en-US"/>
        </a:p>
      </dgm:t>
    </dgm:pt>
    <dgm:pt modelId="{65C26459-27B0-4799-ADC8-75E8DA47FEAE}" type="sibTrans" cxnId="{8DA1D118-5545-412E-A4D2-9E8A0F51852A}">
      <dgm:prSet/>
      <dgm:spPr/>
      <dgm:t>
        <a:bodyPr/>
        <a:lstStyle/>
        <a:p>
          <a:endParaRPr lang="en-US"/>
        </a:p>
      </dgm:t>
    </dgm:pt>
    <dgm:pt modelId="{E2EB7DDE-3294-4A88-ACB3-5B66BA8E6786}">
      <dgm:prSet phldrT="[Текст]" custT="1"/>
      <dgm:spPr/>
      <dgm:t>
        <a:bodyPr/>
        <a:lstStyle/>
        <a:p>
          <a:pPr>
            <a:buNone/>
          </a:pPr>
          <a:r>
            <a:rPr lang="ru-RU" sz="1600" dirty="0">
              <a:latin typeface="Bahnschrift SemiLight" panose="020B0502040204020203" pitchFamily="34" charset="0"/>
            </a:rPr>
            <a:t>Результат</a:t>
          </a:r>
          <a:endParaRPr lang="en-US" sz="1600" dirty="0">
            <a:latin typeface="Bahnschrift SemiLight" panose="020B0502040204020203" pitchFamily="34" charset="0"/>
          </a:endParaRPr>
        </a:p>
      </dgm:t>
    </dgm:pt>
    <dgm:pt modelId="{35DC0EAB-B6E7-4AA0-8E40-A2E3BA36617A}" type="parTrans" cxnId="{86D8B351-862C-4CDB-B986-463B508931A7}">
      <dgm:prSet/>
      <dgm:spPr/>
      <dgm:t>
        <a:bodyPr/>
        <a:lstStyle/>
        <a:p>
          <a:endParaRPr lang="en-US"/>
        </a:p>
      </dgm:t>
    </dgm:pt>
    <dgm:pt modelId="{74DCD101-C444-4C94-84DD-FCBFF85DE831}" type="sibTrans" cxnId="{86D8B351-862C-4CDB-B986-463B508931A7}">
      <dgm:prSet/>
      <dgm:spPr/>
      <dgm:t>
        <a:bodyPr/>
        <a:lstStyle/>
        <a:p>
          <a:endParaRPr lang="en-US"/>
        </a:p>
      </dgm:t>
    </dgm:pt>
    <dgm:pt modelId="{804E748A-CD79-4A41-8109-977D9E6DA3B8}">
      <dgm:prSet phldrT="[Текст]"/>
      <dgm:spPr>
        <a:solidFill>
          <a:srgbClr val="0082C9"/>
        </a:solidFill>
      </dgm:spPr>
      <dgm:t>
        <a:bodyPr/>
        <a:lstStyle/>
        <a:p>
          <a:r>
            <a:rPr lang="ru-RU" dirty="0"/>
            <a:t>РЛИС</a:t>
          </a:r>
          <a:endParaRPr lang="en-US" dirty="0"/>
        </a:p>
      </dgm:t>
    </dgm:pt>
    <dgm:pt modelId="{4B6F7C49-C46A-40D0-889F-D62C6642EDA9}" type="parTrans" cxnId="{B17B4F5E-2FCE-40DF-81C2-98B28A078632}">
      <dgm:prSet/>
      <dgm:spPr/>
      <dgm:t>
        <a:bodyPr/>
        <a:lstStyle/>
        <a:p>
          <a:endParaRPr lang="en-US"/>
        </a:p>
      </dgm:t>
    </dgm:pt>
    <dgm:pt modelId="{0680048C-4CAA-43FE-B73D-842D9F4423D2}" type="sibTrans" cxnId="{B17B4F5E-2FCE-40DF-81C2-98B28A078632}">
      <dgm:prSet/>
      <dgm:spPr/>
      <dgm:t>
        <a:bodyPr/>
        <a:lstStyle/>
        <a:p>
          <a:endParaRPr lang="en-US"/>
        </a:p>
      </dgm:t>
    </dgm:pt>
    <dgm:pt modelId="{526A791A-7029-402D-A332-5E31C7D4BC3C}">
      <dgm:prSet phldrT="[Текст]" custT="1"/>
      <dgm:spPr/>
      <dgm:t>
        <a:bodyPr/>
        <a:lstStyle/>
        <a:p>
          <a:pPr>
            <a:buNone/>
          </a:pPr>
          <a:r>
            <a:rPr lang="ru-RU" sz="1800" dirty="0">
              <a:latin typeface="Bahnschrift SemiLight" panose="020B0502040204020203" pitchFamily="34" charset="0"/>
            </a:rPr>
            <a:t>Направление</a:t>
          </a:r>
          <a:endParaRPr lang="en-US" sz="1800" dirty="0">
            <a:latin typeface="Bahnschrift SemiLight" panose="020B0502040204020203" pitchFamily="34" charset="0"/>
          </a:endParaRPr>
        </a:p>
      </dgm:t>
    </dgm:pt>
    <dgm:pt modelId="{CB822826-8368-40D8-8A2D-D0892C90AA9D}" type="parTrans" cxnId="{26D4BD53-029C-4DE2-98F1-D1A448A8A69D}">
      <dgm:prSet/>
      <dgm:spPr/>
      <dgm:t>
        <a:bodyPr/>
        <a:lstStyle/>
        <a:p>
          <a:endParaRPr lang="en-US"/>
        </a:p>
      </dgm:t>
    </dgm:pt>
    <dgm:pt modelId="{579025BC-3CFE-4E56-9B7A-3EE9F7279C1E}" type="sibTrans" cxnId="{26D4BD53-029C-4DE2-98F1-D1A448A8A69D}">
      <dgm:prSet/>
      <dgm:spPr/>
      <dgm:t>
        <a:bodyPr/>
        <a:lstStyle/>
        <a:p>
          <a:endParaRPr lang="en-US"/>
        </a:p>
      </dgm:t>
    </dgm:pt>
    <dgm:pt modelId="{3CE8382B-FE76-49E0-B7B3-CA82C9DB04AA}">
      <dgm:prSet phldrT="[Текст]"/>
      <dgm:spPr>
        <a:solidFill>
          <a:srgbClr val="0082C9"/>
        </a:solidFill>
      </dgm:spPr>
      <dgm:t>
        <a:bodyPr/>
        <a:lstStyle/>
        <a:p>
          <a:r>
            <a:rPr lang="ru-RU" dirty="0"/>
            <a:t>МИС ЦЛД</a:t>
          </a:r>
          <a:endParaRPr lang="en-US" dirty="0"/>
        </a:p>
      </dgm:t>
    </dgm:pt>
    <dgm:pt modelId="{9F621696-A14A-4CEB-AA05-6393F23B8A30}" type="parTrans" cxnId="{8D5B5EDA-CDE9-4629-98B9-BC345FC7E001}">
      <dgm:prSet/>
      <dgm:spPr/>
      <dgm:t>
        <a:bodyPr/>
        <a:lstStyle/>
        <a:p>
          <a:endParaRPr lang="en-US"/>
        </a:p>
      </dgm:t>
    </dgm:pt>
    <dgm:pt modelId="{3551EE88-8DB4-4E7E-B617-617A13867722}" type="sibTrans" cxnId="{8D5B5EDA-CDE9-4629-98B9-BC345FC7E001}">
      <dgm:prSet/>
      <dgm:spPr/>
      <dgm:t>
        <a:bodyPr/>
        <a:lstStyle/>
        <a:p>
          <a:endParaRPr lang="en-US"/>
        </a:p>
      </dgm:t>
    </dgm:pt>
    <dgm:pt modelId="{CB54C3C9-CA33-41E1-9117-6D70A848C4B9}">
      <dgm:prSet/>
      <dgm:spPr>
        <a:solidFill>
          <a:srgbClr val="0082C9"/>
        </a:solidFill>
      </dgm:spPr>
      <dgm:t>
        <a:bodyPr/>
        <a:lstStyle/>
        <a:p>
          <a:r>
            <a:rPr lang="ru-RU" dirty="0"/>
            <a:t>ЛИС ЦЛД</a:t>
          </a:r>
          <a:endParaRPr lang="en-US" dirty="0"/>
        </a:p>
      </dgm:t>
    </dgm:pt>
    <dgm:pt modelId="{15DF8423-C1EF-40F9-9E88-72B34297461E}" type="parTrans" cxnId="{195D7591-4E88-4287-8BC4-49CD39441DE9}">
      <dgm:prSet/>
      <dgm:spPr/>
      <dgm:t>
        <a:bodyPr/>
        <a:lstStyle/>
        <a:p>
          <a:endParaRPr lang="en-US"/>
        </a:p>
      </dgm:t>
    </dgm:pt>
    <dgm:pt modelId="{1C411439-D7F9-4CA8-AC6E-9449DADE9CB5}" type="sibTrans" cxnId="{195D7591-4E88-4287-8BC4-49CD39441DE9}">
      <dgm:prSet/>
      <dgm:spPr/>
      <dgm:t>
        <a:bodyPr/>
        <a:lstStyle/>
        <a:p>
          <a:endParaRPr lang="en-US"/>
        </a:p>
      </dgm:t>
    </dgm:pt>
    <dgm:pt modelId="{7433C9C5-7457-4A2D-80EF-D331F3970823}" type="pres">
      <dgm:prSet presAssocID="{1C0A9DB9-47C2-46DF-BCA4-921DCFE6681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34541A7-BF06-412C-B3E5-0322C89D4240}" type="pres">
      <dgm:prSet presAssocID="{E943F45F-A2A5-440F-AB9D-F80CDD6DD0B3}" presName="composite" presStyleCnt="0"/>
      <dgm:spPr/>
    </dgm:pt>
    <dgm:pt modelId="{8AB01AFC-3B7B-4C84-9A49-3F1AB52D2A2A}" type="pres">
      <dgm:prSet presAssocID="{E943F45F-A2A5-440F-AB9D-F80CDD6DD0B3}" presName="bentUpArrow1" presStyleLbl="alignImgPlace1" presStyleIdx="0" presStyleCnt="3" custLinFactNeighborX="-10834"/>
      <dgm:spPr>
        <a:solidFill>
          <a:schemeClr val="accent3">
            <a:lumMod val="40000"/>
            <a:lumOff val="60000"/>
          </a:schemeClr>
        </a:solidFill>
      </dgm:spPr>
    </dgm:pt>
    <dgm:pt modelId="{2A71CE19-1EB7-4286-9B04-C0A3CC25029D}" type="pres">
      <dgm:prSet presAssocID="{E943F45F-A2A5-440F-AB9D-F80CDD6DD0B3}" presName="ParentText" presStyleLbl="node1" presStyleIdx="0" presStyleCnt="4" custScaleX="1591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2B227-42D6-436D-9E71-B1C1A76C4898}" type="pres">
      <dgm:prSet presAssocID="{E943F45F-A2A5-440F-AB9D-F80CDD6DD0B3}" presName="ChildText" presStyleLbl="revTx" presStyleIdx="0" presStyleCnt="3" custScaleX="135705" custScaleY="38826" custLinFactX="96109" custLinFactNeighborX="100000" custLinFactNeighborY="882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63DB5-DB6C-4447-82CD-CC116F104FA8}" type="pres">
      <dgm:prSet presAssocID="{65C26459-27B0-4799-ADC8-75E8DA47FEAE}" presName="sibTrans" presStyleCnt="0"/>
      <dgm:spPr/>
    </dgm:pt>
    <dgm:pt modelId="{46A464F0-FDA7-4419-8D1D-08E138C28F73}" type="pres">
      <dgm:prSet presAssocID="{804E748A-CD79-4A41-8109-977D9E6DA3B8}" presName="composite" presStyleCnt="0"/>
      <dgm:spPr/>
    </dgm:pt>
    <dgm:pt modelId="{041B9570-6CEF-4FB9-BCD1-24465320BDB3}" type="pres">
      <dgm:prSet presAssocID="{804E748A-CD79-4A41-8109-977D9E6DA3B8}" presName="bentUpArrow1" presStyleLbl="alignImgPlace1" presStyleIdx="1" presStyleCnt="3" custLinFactNeighborX="-7484"/>
      <dgm:spPr>
        <a:solidFill>
          <a:schemeClr val="accent3">
            <a:lumMod val="40000"/>
            <a:lumOff val="60000"/>
          </a:schemeClr>
        </a:solidFill>
      </dgm:spPr>
    </dgm:pt>
    <dgm:pt modelId="{C9109CFA-7F9C-4930-8C17-89CA720E48D8}" type="pres">
      <dgm:prSet presAssocID="{804E748A-CD79-4A41-8109-977D9E6DA3B8}" presName="ParentText" presStyleLbl="node1" presStyleIdx="1" presStyleCnt="4" custScaleX="1562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38A44-59B4-43A3-9C58-3AF8EE92F0A6}" type="pres">
      <dgm:prSet presAssocID="{804E748A-CD79-4A41-8109-977D9E6DA3B8}" presName="ChildText" presStyleLbl="revTx" presStyleIdx="1" presStyleCnt="3" custScaleX="183146" custScaleY="56984" custLinFactX="-82944" custLinFactY="87633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3C1CD-BF09-42C5-817E-1279A3AF7250}" type="pres">
      <dgm:prSet presAssocID="{0680048C-4CAA-43FE-B73D-842D9F4423D2}" presName="sibTrans" presStyleCnt="0"/>
      <dgm:spPr/>
    </dgm:pt>
    <dgm:pt modelId="{D29FE1BA-F342-4ED7-A05F-F138CF199AA3}" type="pres">
      <dgm:prSet presAssocID="{3CE8382B-FE76-49E0-B7B3-CA82C9DB04AA}" presName="composite" presStyleCnt="0"/>
      <dgm:spPr/>
    </dgm:pt>
    <dgm:pt modelId="{93F2544A-FD35-4E8F-BB2A-BB079C214F4C}" type="pres">
      <dgm:prSet presAssocID="{3CE8382B-FE76-49E0-B7B3-CA82C9DB04AA}" presName="bentUpArrow1" presStyleLbl="alignImgPlace1" presStyleIdx="2" presStyleCnt="3" custLinFactNeighborX="9377"/>
      <dgm:spPr>
        <a:solidFill>
          <a:schemeClr val="accent3">
            <a:lumMod val="40000"/>
            <a:lumOff val="60000"/>
          </a:schemeClr>
        </a:solidFill>
      </dgm:spPr>
    </dgm:pt>
    <dgm:pt modelId="{057EFFA6-EB03-4854-B35A-1B3C898EF788}" type="pres">
      <dgm:prSet presAssocID="{3CE8382B-FE76-49E0-B7B3-CA82C9DB04AA}" presName="ParentText" presStyleLbl="node1" presStyleIdx="2" presStyleCnt="4" custScaleX="1351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E314C-8A2D-4E8F-9B4A-9DAE346F1739}" type="pres">
      <dgm:prSet presAssocID="{3CE8382B-FE76-49E0-B7B3-CA82C9DB04AA}" presName="ChildText" presStyleLbl="revTx" presStyleIdx="2" presStyleCnt="3" custLinFactX="-200000" custLinFactY="100000" custLinFactNeighborX="-201921" custLinFactNeighborY="190720">
        <dgm:presLayoutVars>
          <dgm:chMax val="0"/>
          <dgm:chPref val="0"/>
          <dgm:bulletEnabled val="1"/>
        </dgm:presLayoutVars>
      </dgm:prSet>
      <dgm:spPr/>
    </dgm:pt>
    <dgm:pt modelId="{3E7E36BF-3301-4FFE-B91C-63A5A7DBD360}" type="pres">
      <dgm:prSet presAssocID="{3551EE88-8DB4-4E7E-B617-617A13867722}" presName="sibTrans" presStyleCnt="0"/>
      <dgm:spPr/>
    </dgm:pt>
    <dgm:pt modelId="{BD71A273-9BD1-4A45-A5E0-87550B41D19A}" type="pres">
      <dgm:prSet presAssocID="{CB54C3C9-CA33-41E1-9117-6D70A848C4B9}" presName="composite" presStyleCnt="0"/>
      <dgm:spPr/>
    </dgm:pt>
    <dgm:pt modelId="{6A6DCE77-395D-4E0A-9E1A-3588EC9F57FF}" type="pres">
      <dgm:prSet presAssocID="{CB54C3C9-CA33-41E1-9117-6D70A848C4B9}" presName="ParentText" presStyleLbl="node1" presStyleIdx="3" presStyleCnt="4" custScaleX="1486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7B4F5E-2FCE-40DF-81C2-98B28A078632}" srcId="{1C0A9DB9-47C2-46DF-BCA4-921DCFE66810}" destId="{804E748A-CD79-4A41-8109-977D9E6DA3B8}" srcOrd="1" destOrd="0" parTransId="{4B6F7C49-C46A-40D0-889F-D62C6642EDA9}" sibTransId="{0680048C-4CAA-43FE-B73D-842D9F4423D2}"/>
    <dgm:cxn modelId="{F3416808-0D26-4706-9835-C69655DFD8BC}" type="presOf" srcId="{E943F45F-A2A5-440F-AB9D-F80CDD6DD0B3}" destId="{2A71CE19-1EB7-4286-9B04-C0A3CC25029D}" srcOrd="0" destOrd="0" presId="urn:microsoft.com/office/officeart/2005/8/layout/StepDownProcess"/>
    <dgm:cxn modelId="{8DCC3C40-2FD5-4B6F-9B7D-7CA413F6B71A}" type="presOf" srcId="{3CE8382B-FE76-49E0-B7B3-CA82C9DB04AA}" destId="{057EFFA6-EB03-4854-B35A-1B3C898EF788}" srcOrd="0" destOrd="0" presId="urn:microsoft.com/office/officeart/2005/8/layout/StepDownProcess"/>
    <dgm:cxn modelId="{A02555CC-CE13-4154-9A52-8F4BC8419BAD}" type="presOf" srcId="{CB54C3C9-CA33-41E1-9117-6D70A848C4B9}" destId="{6A6DCE77-395D-4E0A-9E1A-3588EC9F57FF}" srcOrd="0" destOrd="0" presId="urn:microsoft.com/office/officeart/2005/8/layout/StepDownProcess"/>
    <dgm:cxn modelId="{8DA1D118-5545-412E-A4D2-9E8A0F51852A}" srcId="{1C0A9DB9-47C2-46DF-BCA4-921DCFE66810}" destId="{E943F45F-A2A5-440F-AB9D-F80CDD6DD0B3}" srcOrd="0" destOrd="0" parTransId="{B8041396-5747-46BF-8217-5C5EDE8E08D2}" sibTransId="{65C26459-27B0-4799-ADC8-75E8DA47FEAE}"/>
    <dgm:cxn modelId="{7A18619D-3688-494B-B5FC-54703C58703C}" type="presOf" srcId="{1C0A9DB9-47C2-46DF-BCA4-921DCFE66810}" destId="{7433C9C5-7457-4A2D-80EF-D331F3970823}" srcOrd="0" destOrd="0" presId="urn:microsoft.com/office/officeart/2005/8/layout/StepDownProcess"/>
    <dgm:cxn modelId="{6AF11BE1-6595-4918-A34F-E1D953485887}" type="presOf" srcId="{804E748A-CD79-4A41-8109-977D9E6DA3B8}" destId="{C9109CFA-7F9C-4930-8C17-89CA720E48D8}" srcOrd="0" destOrd="0" presId="urn:microsoft.com/office/officeart/2005/8/layout/StepDownProcess"/>
    <dgm:cxn modelId="{86D8B351-862C-4CDB-B986-463B508931A7}" srcId="{E943F45F-A2A5-440F-AB9D-F80CDD6DD0B3}" destId="{E2EB7DDE-3294-4A88-ACB3-5B66BA8E6786}" srcOrd="0" destOrd="0" parTransId="{35DC0EAB-B6E7-4AA0-8E40-A2E3BA36617A}" sibTransId="{74DCD101-C444-4C94-84DD-FCBFF85DE831}"/>
    <dgm:cxn modelId="{4F416F6F-44EE-468F-AF74-354A012A3E9B}" type="presOf" srcId="{E2EB7DDE-3294-4A88-ACB3-5B66BA8E6786}" destId="{15F2B227-42D6-436D-9E71-B1C1A76C4898}" srcOrd="0" destOrd="0" presId="urn:microsoft.com/office/officeart/2005/8/layout/StepDownProcess"/>
    <dgm:cxn modelId="{26D4BD53-029C-4DE2-98F1-D1A448A8A69D}" srcId="{804E748A-CD79-4A41-8109-977D9E6DA3B8}" destId="{526A791A-7029-402D-A332-5E31C7D4BC3C}" srcOrd="0" destOrd="0" parTransId="{CB822826-8368-40D8-8A2D-D0892C90AA9D}" sibTransId="{579025BC-3CFE-4E56-9B7A-3EE9F7279C1E}"/>
    <dgm:cxn modelId="{569538F0-8672-4CB7-ACE4-EC9F6427C1EB}" type="presOf" srcId="{526A791A-7029-402D-A332-5E31C7D4BC3C}" destId="{04238A44-59B4-43A3-9C58-3AF8EE92F0A6}" srcOrd="0" destOrd="0" presId="urn:microsoft.com/office/officeart/2005/8/layout/StepDownProcess"/>
    <dgm:cxn modelId="{8D5B5EDA-CDE9-4629-98B9-BC345FC7E001}" srcId="{1C0A9DB9-47C2-46DF-BCA4-921DCFE66810}" destId="{3CE8382B-FE76-49E0-B7B3-CA82C9DB04AA}" srcOrd="2" destOrd="0" parTransId="{9F621696-A14A-4CEB-AA05-6393F23B8A30}" sibTransId="{3551EE88-8DB4-4E7E-B617-617A13867722}"/>
    <dgm:cxn modelId="{195D7591-4E88-4287-8BC4-49CD39441DE9}" srcId="{1C0A9DB9-47C2-46DF-BCA4-921DCFE66810}" destId="{CB54C3C9-CA33-41E1-9117-6D70A848C4B9}" srcOrd="3" destOrd="0" parTransId="{15DF8423-C1EF-40F9-9E88-72B34297461E}" sibTransId="{1C411439-D7F9-4CA8-AC6E-9449DADE9CB5}"/>
    <dgm:cxn modelId="{E917A18E-16C7-4D01-BE2D-68035F0EB105}" type="presParOf" srcId="{7433C9C5-7457-4A2D-80EF-D331F3970823}" destId="{B34541A7-BF06-412C-B3E5-0322C89D4240}" srcOrd="0" destOrd="0" presId="urn:microsoft.com/office/officeart/2005/8/layout/StepDownProcess"/>
    <dgm:cxn modelId="{224ECE03-9344-4717-903D-ADC0C8220345}" type="presParOf" srcId="{B34541A7-BF06-412C-B3E5-0322C89D4240}" destId="{8AB01AFC-3B7B-4C84-9A49-3F1AB52D2A2A}" srcOrd="0" destOrd="0" presId="urn:microsoft.com/office/officeart/2005/8/layout/StepDownProcess"/>
    <dgm:cxn modelId="{10A7D577-1B5F-4605-A026-F373CDABAFB2}" type="presParOf" srcId="{B34541A7-BF06-412C-B3E5-0322C89D4240}" destId="{2A71CE19-1EB7-4286-9B04-C0A3CC25029D}" srcOrd="1" destOrd="0" presId="urn:microsoft.com/office/officeart/2005/8/layout/StepDownProcess"/>
    <dgm:cxn modelId="{B14A94A0-D27B-46FD-B34E-BC8F6DB7BCF6}" type="presParOf" srcId="{B34541A7-BF06-412C-B3E5-0322C89D4240}" destId="{15F2B227-42D6-436D-9E71-B1C1A76C4898}" srcOrd="2" destOrd="0" presId="urn:microsoft.com/office/officeart/2005/8/layout/StepDownProcess"/>
    <dgm:cxn modelId="{591B00E5-A5BC-4DD3-B3F4-4ED7735C9E2D}" type="presParOf" srcId="{7433C9C5-7457-4A2D-80EF-D331F3970823}" destId="{F4B63DB5-DB6C-4447-82CD-CC116F104FA8}" srcOrd="1" destOrd="0" presId="urn:microsoft.com/office/officeart/2005/8/layout/StepDownProcess"/>
    <dgm:cxn modelId="{4C7E3FD3-9ED8-47C8-96E1-D7178799303A}" type="presParOf" srcId="{7433C9C5-7457-4A2D-80EF-D331F3970823}" destId="{46A464F0-FDA7-4419-8D1D-08E138C28F73}" srcOrd="2" destOrd="0" presId="urn:microsoft.com/office/officeart/2005/8/layout/StepDownProcess"/>
    <dgm:cxn modelId="{3ECC4F6A-828C-495F-8368-5839271086C4}" type="presParOf" srcId="{46A464F0-FDA7-4419-8D1D-08E138C28F73}" destId="{041B9570-6CEF-4FB9-BCD1-24465320BDB3}" srcOrd="0" destOrd="0" presId="urn:microsoft.com/office/officeart/2005/8/layout/StepDownProcess"/>
    <dgm:cxn modelId="{D486347D-FADA-47CD-BC84-DC03C09D3337}" type="presParOf" srcId="{46A464F0-FDA7-4419-8D1D-08E138C28F73}" destId="{C9109CFA-7F9C-4930-8C17-89CA720E48D8}" srcOrd="1" destOrd="0" presId="urn:microsoft.com/office/officeart/2005/8/layout/StepDownProcess"/>
    <dgm:cxn modelId="{6745FE15-77A0-4BA6-B997-DA78CB814E62}" type="presParOf" srcId="{46A464F0-FDA7-4419-8D1D-08E138C28F73}" destId="{04238A44-59B4-43A3-9C58-3AF8EE92F0A6}" srcOrd="2" destOrd="0" presId="urn:microsoft.com/office/officeart/2005/8/layout/StepDownProcess"/>
    <dgm:cxn modelId="{9C38ADAB-FA24-4059-BC00-20B7550215AC}" type="presParOf" srcId="{7433C9C5-7457-4A2D-80EF-D331F3970823}" destId="{3223C1CD-BF09-42C5-817E-1279A3AF7250}" srcOrd="3" destOrd="0" presId="urn:microsoft.com/office/officeart/2005/8/layout/StepDownProcess"/>
    <dgm:cxn modelId="{3E1B6108-5278-4E2E-8352-0C10145244FB}" type="presParOf" srcId="{7433C9C5-7457-4A2D-80EF-D331F3970823}" destId="{D29FE1BA-F342-4ED7-A05F-F138CF199AA3}" srcOrd="4" destOrd="0" presId="urn:microsoft.com/office/officeart/2005/8/layout/StepDownProcess"/>
    <dgm:cxn modelId="{4E23E223-2827-4EE2-A07A-6A36043B3E33}" type="presParOf" srcId="{D29FE1BA-F342-4ED7-A05F-F138CF199AA3}" destId="{93F2544A-FD35-4E8F-BB2A-BB079C214F4C}" srcOrd="0" destOrd="0" presId="urn:microsoft.com/office/officeart/2005/8/layout/StepDownProcess"/>
    <dgm:cxn modelId="{0FF91C6C-0CB7-4E80-B3E5-4E51C8AB9908}" type="presParOf" srcId="{D29FE1BA-F342-4ED7-A05F-F138CF199AA3}" destId="{057EFFA6-EB03-4854-B35A-1B3C898EF788}" srcOrd="1" destOrd="0" presId="urn:microsoft.com/office/officeart/2005/8/layout/StepDownProcess"/>
    <dgm:cxn modelId="{951DED43-06B4-4253-8E61-2E4F588BC852}" type="presParOf" srcId="{D29FE1BA-F342-4ED7-A05F-F138CF199AA3}" destId="{52DE314C-8A2D-4E8F-9B4A-9DAE346F1739}" srcOrd="2" destOrd="0" presId="urn:microsoft.com/office/officeart/2005/8/layout/StepDownProcess"/>
    <dgm:cxn modelId="{D14D334C-A800-47F8-86D1-381D984C60FE}" type="presParOf" srcId="{7433C9C5-7457-4A2D-80EF-D331F3970823}" destId="{3E7E36BF-3301-4FFE-B91C-63A5A7DBD360}" srcOrd="5" destOrd="0" presId="urn:microsoft.com/office/officeart/2005/8/layout/StepDownProcess"/>
    <dgm:cxn modelId="{27A24742-2A0F-44C8-BE84-FE44F052DBDF}" type="presParOf" srcId="{7433C9C5-7457-4A2D-80EF-D331F3970823}" destId="{BD71A273-9BD1-4A45-A5E0-87550B41D19A}" srcOrd="6" destOrd="0" presId="urn:microsoft.com/office/officeart/2005/8/layout/StepDownProcess"/>
    <dgm:cxn modelId="{74D44935-A31C-4638-9564-B2496A76D3A8}" type="presParOf" srcId="{BD71A273-9BD1-4A45-A5E0-87550B41D19A}" destId="{6A6DCE77-395D-4E0A-9E1A-3588EC9F57FF}" srcOrd="0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0A9DB9-47C2-46DF-BCA4-921DCFE6681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43F45F-A2A5-440F-AB9D-F80CDD6DD0B3}">
      <dgm:prSet phldrT="[Текст]"/>
      <dgm:spPr>
        <a:solidFill>
          <a:srgbClr val="0082C9"/>
        </a:solidFill>
      </dgm:spPr>
      <dgm:t>
        <a:bodyPr/>
        <a:lstStyle/>
        <a:p>
          <a:r>
            <a:rPr lang="ru-RU" dirty="0"/>
            <a:t>Веб-клиент ЛИС в МО</a:t>
          </a:r>
          <a:endParaRPr lang="en-US" dirty="0"/>
        </a:p>
      </dgm:t>
    </dgm:pt>
    <dgm:pt modelId="{B8041396-5747-46BF-8217-5C5EDE8E08D2}" type="parTrans" cxnId="{8DA1D118-5545-412E-A4D2-9E8A0F51852A}">
      <dgm:prSet/>
      <dgm:spPr/>
      <dgm:t>
        <a:bodyPr/>
        <a:lstStyle/>
        <a:p>
          <a:endParaRPr lang="en-US"/>
        </a:p>
      </dgm:t>
    </dgm:pt>
    <dgm:pt modelId="{65C26459-27B0-4799-ADC8-75E8DA47FEAE}" type="sibTrans" cxnId="{8DA1D118-5545-412E-A4D2-9E8A0F51852A}">
      <dgm:prSet/>
      <dgm:spPr/>
      <dgm:t>
        <a:bodyPr/>
        <a:lstStyle/>
        <a:p>
          <a:endParaRPr lang="en-US"/>
        </a:p>
      </dgm:t>
    </dgm:pt>
    <dgm:pt modelId="{E2EB7DDE-3294-4A88-ACB3-5B66BA8E6786}">
      <dgm:prSet phldrT="[Текст]" custT="1"/>
      <dgm:spPr/>
      <dgm:t>
        <a:bodyPr/>
        <a:lstStyle/>
        <a:p>
          <a:pPr>
            <a:buNone/>
          </a:pPr>
          <a:r>
            <a:rPr lang="ru-RU" sz="1600" dirty="0">
              <a:latin typeface="Bahnschrift SemiLight" panose="020B0502040204020203" pitchFamily="34" charset="0"/>
            </a:rPr>
            <a:t>Результат</a:t>
          </a:r>
          <a:endParaRPr lang="en-US" sz="1600" dirty="0">
            <a:latin typeface="Bahnschrift SemiLight" panose="020B0502040204020203" pitchFamily="34" charset="0"/>
          </a:endParaRPr>
        </a:p>
      </dgm:t>
    </dgm:pt>
    <dgm:pt modelId="{35DC0EAB-B6E7-4AA0-8E40-A2E3BA36617A}" type="parTrans" cxnId="{86D8B351-862C-4CDB-B986-463B508931A7}">
      <dgm:prSet/>
      <dgm:spPr/>
      <dgm:t>
        <a:bodyPr/>
        <a:lstStyle/>
        <a:p>
          <a:endParaRPr lang="en-US"/>
        </a:p>
      </dgm:t>
    </dgm:pt>
    <dgm:pt modelId="{74DCD101-C444-4C94-84DD-FCBFF85DE831}" type="sibTrans" cxnId="{86D8B351-862C-4CDB-B986-463B508931A7}">
      <dgm:prSet/>
      <dgm:spPr/>
      <dgm:t>
        <a:bodyPr/>
        <a:lstStyle/>
        <a:p>
          <a:endParaRPr lang="en-US"/>
        </a:p>
      </dgm:t>
    </dgm:pt>
    <dgm:pt modelId="{804E748A-CD79-4A41-8109-977D9E6DA3B8}">
      <dgm:prSet phldrT="[Текст]"/>
      <dgm:spPr>
        <a:solidFill>
          <a:srgbClr val="0082C9"/>
        </a:solidFill>
      </dgm:spPr>
      <dgm:t>
        <a:bodyPr/>
        <a:lstStyle/>
        <a:p>
          <a:r>
            <a:rPr lang="ru-RU" dirty="0"/>
            <a:t>ЛИС ЦЛД</a:t>
          </a:r>
          <a:endParaRPr lang="en-US" dirty="0"/>
        </a:p>
      </dgm:t>
    </dgm:pt>
    <dgm:pt modelId="{4B6F7C49-C46A-40D0-889F-D62C6642EDA9}" type="parTrans" cxnId="{B17B4F5E-2FCE-40DF-81C2-98B28A078632}">
      <dgm:prSet/>
      <dgm:spPr/>
      <dgm:t>
        <a:bodyPr/>
        <a:lstStyle/>
        <a:p>
          <a:endParaRPr lang="en-US"/>
        </a:p>
      </dgm:t>
    </dgm:pt>
    <dgm:pt modelId="{0680048C-4CAA-43FE-B73D-842D9F4423D2}" type="sibTrans" cxnId="{B17B4F5E-2FCE-40DF-81C2-98B28A078632}">
      <dgm:prSet/>
      <dgm:spPr/>
      <dgm:t>
        <a:bodyPr/>
        <a:lstStyle/>
        <a:p>
          <a:endParaRPr lang="en-US"/>
        </a:p>
      </dgm:t>
    </dgm:pt>
    <dgm:pt modelId="{526A791A-7029-402D-A332-5E31C7D4BC3C}">
      <dgm:prSet phldrT="[Текст]" custT="1"/>
      <dgm:spPr/>
      <dgm:t>
        <a:bodyPr/>
        <a:lstStyle/>
        <a:p>
          <a:pPr>
            <a:buNone/>
          </a:pPr>
          <a:r>
            <a:rPr lang="ru-RU" sz="1600" dirty="0">
              <a:latin typeface="Bahnschrift SemiLight" panose="020B0502040204020203" pitchFamily="34" charset="0"/>
            </a:rPr>
            <a:t>Направление</a:t>
          </a:r>
          <a:endParaRPr lang="en-US" sz="1600" dirty="0">
            <a:latin typeface="Bahnschrift SemiLight" panose="020B0502040204020203" pitchFamily="34" charset="0"/>
          </a:endParaRPr>
        </a:p>
      </dgm:t>
    </dgm:pt>
    <dgm:pt modelId="{CB822826-8368-40D8-8A2D-D0892C90AA9D}" type="parTrans" cxnId="{26D4BD53-029C-4DE2-98F1-D1A448A8A69D}">
      <dgm:prSet/>
      <dgm:spPr/>
      <dgm:t>
        <a:bodyPr/>
        <a:lstStyle/>
        <a:p>
          <a:endParaRPr lang="en-US"/>
        </a:p>
      </dgm:t>
    </dgm:pt>
    <dgm:pt modelId="{579025BC-3CFE-4E56-9B7A-3EE9F7279C1E}" type="sibTrans" cxnId="{26D4BD53-029C-4DE2-98F1-D1A448A8A69D}">
      <dgm:prSet/>
      <dgm:spPr/>
      <dgm:t>
        <a:bodyPr/>
        <a:lstStyle/>
        <a:p>
          <a:endParaRPr lang="en-US"/>
        </a:p>
      </dgm:t>
    </dgm:pt>
    <dgm:pt modelId="{7433C9C5-7457-4A2D-80EF-D331F3970823}" type="pres">
      <dgm:prSet presAssocID="{1C0A9DB9-47C2-46DF-BCA4-921DCFE6681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34541A7-BF06-412C-B3E5-0322C89D4240}" type="pres">
      <dgm:prSet presAssocID="{E943F45F-A2A5-440F-AB9D-F80CDD6DD0B3}" presName="composite" presStyleCnt="0"/>
      <dgm:spPr/>
    </dgm:pt>
    <dgm:pt modelId="{8AB01AFC-3B7B-4C84-9A49-3F1AB52D2A2A}" type="pres">
      <dgm:prSet presAssocID="{E943F45F-A2A5-440F-AB9D-F80CDD6DD0B3}" presName="bentUpArrow1" presStyleLbl="alignImgPlace1" presStyleIdx="0" presStyleCnt="1" custLinFactNeighborX="-15891"/>
      <dgm:spPr>
        <a:solidFill>
          <a:schemeClr val="accent3">
            <a:lumMod val="40000"/>
            <a:lumOff val="60000"/>
          </a:schemeClr>
        </a:solidFill>
      </dgm:spPr>
    </dgm:pt>
    <dgm:pt modelId="{2A71CE19-1EB7-4286-9B04-C0A3CC25029D}" type="pres">
      <dgm:prSet presAssocID="{E943F45F-A2A5-440F-AB9D-F80CDD6DD0B3}" presName="ParentText" presStyleLbl="node1" presStyleIdx="0" presStyleCnt="2" custScaleX="1591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2B227-42D6-436D-9E71-B1C1A76C4898}" type="pres">
      <dgm:prSet presAssocID="{E943F45F-A2A5-440F-AB9D-F80CDD6DD0B3}" presName="ChildText" presStyleLbl="revTx" presStyleIdx="0" presStyleCnt="2" custScaleX="112555" custScaleY="38826" custLinFactNeighborX="61299" custLinFactNeighborY="-326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63DB5-DB6C-4447-82CD-CC116F104FA8}" type="pres">
      <dgm:prSet presAssocID="{65C26459-27B0-4799-ADC8-75E8DA47FEAE}" presName="sibTrans" presStyleCnt="0"/>
      <dgm:spPr/>
    </dgm:pt>
    <dgm:pt modelId="{46A464F0-FDA7-4419-8D1D-08E138C28F73}" type="pres">
      <dgm:prSet presAssocID="{804E748A-CD79-4A41-8109-977D9E6DA3B8}" presName="composite" presStyleCnt="0"/>
      <dgm:spPr/>
    </dgm:pt>
    <dgm:pt modelId="{C9109CFA-7F9C-4930-8C17-89CA720E48D8}" type="pres">
      <dgm:prSet presAssocID="{804E748A-CD79-4A41-8109-977D9E6DA3B8}" presName="ParentText" presStyleLbl="node1" presStyleIdx="1" presStyleCnt="2" custScaleX="1562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344A6-AE67-4998-A403-A6DA499F9953}" type="pres">
      <dgm:prSet presAssocID="{804E748A-CD79-4A41-8109-977D9E6DA3B8}" presName="FinalChildText" presStyleLbl="revTx" presStyleIdx="1" presStyleCnt="2" custScaleX="162619" custScaleY="29472" custLinFactX="-114595" custLinFactNeighborX="-200000" custLinFactNeighborY="279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416F6F-44EE-468F-AF74-354A012A3E9B}" type="presOf" srcId="{E2EB7DDE-3294-4A88-ACB3-5B66BA8E6786}" destId="{15F2B227-42D6-436D-9E71-B1C1A76C4898}" srcOrd="0" destOrd="0" presId="urn:microsoft.com/office/officeart/2005/8/layout/StepDownProcess"/>
    <dgm:cxn modelId="{26D4BD53-029C-4DE2-98F1-D1A448A8A69D}" srcId="{804E748A-CD79-4A41-8109-977D9E6DA3B8}" destId="{526A791A-7029-402D-A332-5E31C7D4BC3C}" srcOrd="0" destOrd="0" parTransId="{CB822826-8368-40D8-8A2D-D0892C90AA9D}" sibTransId="{579025BC-3CFE-4E56-9B7A-3EE9F7279C1E}"/>
    <dgm:cxn modelId="{7E7A783B-18E4-4652-92F9-78D4FABB98E4}" type="presOf" srcId="{526A791A-7029-402D-A332-5E31C7D4BC3C}" destId="{C00344A6-AE67-4998-A403-A6DA499F9953}" srcOrd="0" destOrd="0" presId="urn:microsoft.com/office/officeart/2005/8/layout/StepDownProcess"/>
    <dgm:cxn modelId="{7A18619D-3688-494B-B5FC-54703C58703C}" type="presOf" srcId="{1C0A9DB9-47C2-46DF-BCA4-921DCFE66810}" destId="{7433C9C5-7457-4A2D-80EF-D331F3970823}" srcOrd="0" destOrd="0" presId="urn:microsoft.com/office/officeart/2005/8/layout/StepDownProcess"/>
    <dgm:cxn modelId="{86D8B351-862C-4CDB-B986-463B508931A7}" srcId="{E943F45F-A2A5-440F-AB9D-F80CDD6DD0B3}" destId="{E2EB7DDE-3294-4A88-ACB3-5B66BA8E6786}" srcOrd="0" destOrd="0" parTransId="{35DC0EAB-B6E7-4AA0-8E40-A2E3BA36617A}" sibTransId="{74DCD101-C444-4C94-84DD-FCBFF85DE831}"/>
    <dgm:cxn modelId="{B17B4F5E-2FCE-40DF-81C2-98B28A078632}" srcId="{1C0A9DB9-47C2-46DF-BCA4-921DCFE66810}" destId="{804E748A-CD79-4A41-8109-977D9E6DA3B8}" srcOrd="1" destOrd="0" parTransId="{4B6F7C49-C46A-40D0-889F-D62C6642EDA9}" sibTransId="{0680048C-4CAA-43FE-B73D-842D9F4423D2}"/>
    <dgm:cxn modelId="{8DA1D118-5545-412E-A4D2-9E8A0F51852A}" srcId="{1C0A9DB9-47C2-46DF-BCA4-921DCFE66810}" destId="{E943F45F-A2A5-440F-AB9D-F80CDD6DD0B3}" srcOrd="0" destOrd="0" parTransId="{B8041396-5747-46BF-8217-5C5EDE8E08D2}" sibTransId="{65C26459-27B0-4799-ADC8-75E8DA47FEAE}"/>
    <dgm:cxn modelId="{6AF11BE1-6595-4918-A34F-E1D953485887}" type="presOf" srcId="{804E748A-CD79-4A41-8109-977D9E6DA3B8}" destId="{C9109CFA-7F9C-4930-8C17-89CA720E48D8}" srcOrd="0" destOrd="0" presId="urn:microsoft.com/office/officeart/2005/8/layout/StepDownProcess"/>
    <dgm:cxn modelId="{F3416808-0D26-4706-9835-C69655DFD8BC}" type="presOf" srcId="{E943F45F-A2A5-440F-AB9D-F80CDD6DD0B3}" destId="{2A71CE19-1EB7-4286-9B04-C0A3CC25029D}" srcOrd="0" destOrd="0" presId="urn:microsoft.com/office/officeart/2005/8/layout/StepDownProcess"/>
    <dgm:cxn modelId="{E917A18E-16C7-4D01-BE2D-68035F0EB105}" type="presParOf" srcId="{7433C9C5-7457-4A2D-80EF-D331F3970823}" destId="{B34541A7-BF06-412C-B3E5-0322C89D4240}" srcOrd="0" destOrd="0" presId="urn:microsoft.com/office/officeart/2005/8/layout/StepDownProcess"/>
    <dgm:cxn modelId="{224ECE03-9344-4717-903D-ADC0C8220345}" type="presParOf" srcId="{B34541A7-BF06-412C-B3E5-0322C89D4240}" destId="{8AB01AFC-3B7B-4C84-9A49-3F1AB52D2A2A}" srcOrd="0" destOrd="0" presId="urn:microsoft.com/office/officeart/2005/8/layout/StepDownProcess"/>
    <dgm:cxn modelId="{10A7D577-1B5F-4605-A026-F373CDABAFB2}" type="presParOf" srcId="{B34541A7-BF06-412C-B3E5-0322C89D4240}" destId="{2A71CE19-1EB7-4286-9B04-C0A3CC25029D}" srcOrd="1" destOrd="0" presId="urn:microsoft.com/office/officeart/2005/8/layout/StepDownProcess"/>
    <dgm:cxn modelId="{B14A94A0-D27B-46FD-B34E-BC8F6DB7BCF6}" type="presParOf" srcId="{B34541A7-BF06-412C-B3E5-0322C89D4240}" destId="{15F2B227-42D6-436D-9E71-B1C1A76C4898}" srcOrd="2" destOrd="0" presId="urn:microsoft.com/office/officeart/2005/8/layout/StepDownProcess"/>
    <dgm:cxn modelId="{591B00E5-A5BC-4DD3-B3F4-4ED7735C9E2D}" type="presParOf" srcId="{7433C9C5-7457-4A2D-80EF-D331F3970823}" destId="{F4B63DB5-DB6C-4447-82CD-CC116F104FA8}" srcOrd="1" destOrd="0" presId="urn:microsoft.com/office/officeart/2005/8/layout/StepDownProcess"/>
    <dgm:cxn modelId="{4C7E3FD3-9ED8-47C8-96E1-D7178799303A}" type="presParOf" srcId="{7433C9C5-7457-4A2D-80EF-D331F3970823}" destId="{46A464F0-FDA7-4419-8D1D-08E138C28F73}" srcOrd="2" destOrd="0" presId="urn:microsoft.com/office/officeart/2005/8/layout/StepDownProcess"/>
    <dgm:cxn modelId="{D486347D-FADA-47CD-BC84-DC03C09D3337}" type="presParOf" srcId="{46A464F0-FDA7-4419-8D1D-08E138C28F73}" destId="{C9109CFA-7F9C-4930-8C17-89CA720E48D8}" srcOrd="0" destOrd="0" presId="urn:microsoft.com/office/officeart/2005/8/layout/StepDownProcess"/>
    <dgm:cxn modelId="{31DBED62-B440-481C-AE18-8DB6AC066F5C}" type="presParOf" srcId="{46A464F0-FDA7-4419-8D1D-08E138C28F73}" destId="{C00344A6-AE67-4998-A403-A6DA499F995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01AFC-3B7B-4C84-9A49-3F1AB52D2A2A}">
      <dsp:nvSpPr>
        <dsp:cNvPr id="0" name=""/>
        <dsp:cNvSpPr/>
      </dsp:nvSpPr>
      <dsp:spPr>
        <a:xfrm rot="5400000">
          <a:off x="1785313" y="888273"/>
          <a:ext cx="780097" cy="8881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1CE19-1EB7-4286-9B04-C0A3CC25029D}">
      <dsp:nvSpPr>
        <dsp:cNvPr id="0" name=""/>
        <dsp:cNvSpPr/>
      </dsp:nvSpPr>
      <dsp:spPr>
        <a:xfrm>
          <a:off x="1286775" y="23520"/>
          <a:ext cx="2089380" cy="919214"/>
        </a:xfrm>
        <a:prstGeom prst="roundRect">
          <a:avLst>
            <a:gd name="adj" fmla="val 16670"/>
          </a:avLst>
        </a:prstGeom>
        <a:solidFill>
          <a:srgbClr val="008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МИС МО</a:t>
          </a:r>
          <a:endParaRPr lang="en-US" sz="2700" kern="1200" dirty="0"/>
        </a:p>
      </dsp:txBody>
      <dsp:txXfrm>
        <a:off x="1331655" y="68400"/>
        <a:ext cx="1999620" cy="829454"/>
      </dsp:txXfrm>
    </dsp:sp>
    <dsp:sp modelId="{15F2B227-42D6-436D-9E71-B1C1A76C4898}">
      <dsp:nvSpPr>
        <dsp:cNvPr id="0" name=""/>
        <dsp:cNvSpPr/>
      </dsp:nvSpPr>
      <dsp:spPr>
        <a:xfrm>
          <a:off x="4690631" y="993894"/>
          <a:ext cx="1296138" cy="28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Bahnschrift SemiLight" panose="020B0502040204020203" pitchFamily="34" charset="0"/>
            </a:rPr>
            <a:t>Результат</a:t>
          </a:r>
          <a:endParaRPr lang="en-US" sz="1600" kern="1200" dirty="0">
            <a:latin typeface="Bahnschrift SemiLight" panose="020B0502040204020203" pitchFamily="34" charset="0"/>
          </a:endParaRPr>
        </a:p>
      </dsp:txBody>
      <dsp:txXfrm>
        <a:off x="4690631" y="993894"/>
        <a:ext cx="1296138" cy="288457"/>
      </dsp:txXfrm>
    </dsp:sp>
    <dsp:sp modelId="{041B9570-6CEF-4FB9-BCD1-24465320BDB3}">
      <dsp:nvSpPr>
        <dsp:cNvPr id="0" name=""/>
        <dsp:cNvSpPr/>
      </dsp:nvSpPr>
      <dsp:spPr>
        <a:xfrm rot="5400000">
          <a:off x="3153468" y="1920855"/>
          <a:ext cx="780097" cy="8881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09CFA-7F9C-4930-8C17-89CA720E48D8}">
      <dsp:nvSpPr>
        <dsp:cNvPr id="0" name=""/>
        <dsp:cNvSpPr/>
      </dsp:nvSpPr>
      <dsp:spPr>
        <a:xfrm>
          <a:off x="2643701" y="1056101"/>
          <a:ext cx="2052334" cy="919214"/>
        </a:xfrm>
        <a:prstGeom prst="roundRect">
          <a:avLst>
            <a:gd name="adj" fmla="val 16670"/>
          </a:avLst>
        </a:prstGeom>
        <a:solidFill>
          <a:srgbClr val="008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РЛИС</a:t>
          </a:r>
          <a:endParaRPr lang="en-US" sz="2700" kern="1200" dirty="0"/>
        </a:p>
      </dsp:txBody>
      <dsp:txXfrm>
        <a:off x="2688581" y="1100981"/>
        <a:ext cx="1962574" cy="829454"/>
      </dsp:txXfrm>
    </dsp:sp>
    <dsp:sp modelId="{04238A44-59B4-43A3-9C58-3AF8EE92F0A6}">
      <dsp:nvSpPr>
        <dsp:cNvPr id="0" name=""/>
        <dsp:cNvSpPr/>
      </dsp:nvSpPr>
      <dsp:spPr>
        <a:xfrm>
          <a:off x="2182086" y="2697582"/>
          <a:ext cx="1749254" cy="423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Bahnschrift SemiLight" panose="020B0502040204020203" pitchFamily="34" charset="0"/>
            </a:rPr>
            <a:t>Направление</a:t>
          </a:r>
          <a:endParaRPr lang="en-US" sz="1800" kern="1200" dirty="0">
            <a:latin typeface="Bahnschrift SemiLight" panose="020B0502040204020203" pitchFamily="34" charset="0"/>
          </a:endParaRPr>
        </a:p>
      </dsp:txBody>
      <dsp:txXfrm>
        <a:off x="2182086" y="2697582"/>
        <a:ext cx="1749254" cy="423362"/>
      </dsp:txXfrm>
    </dsp:sp>
    <dsp:sp modelId="{93F2544A-FD35-4E8F-BB2A-BB079C214F4C}">
      <dsp:nvSpPr>
        <dsp:cNvPr id="0" name=""/>
        <dsp:cNvSpPr/>
      </dsp:nvSpPr>
      <dsp:spPr>
        <a:xfrm rot="5400000">
          <a:off x="4521619" y="2953437"/>
          <a:ext cx="780097" cy="8881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EFFA6-EB03-4854-B35A-1B3C898EF788}">
      <dsp:nvSpPr>
        <dsp:cNvPr id="0" name=""/>
        <dsp:cNvSpPr/>
      </dsp:nvSpPr>
      <dsp:spPr>
        <a:xfrm>
          <a:off x="4000627" y="2088683"/>
          <a:ext cx="1775296" cy="919214"/>
        </a:xfrm>
        <a:prstGeom prst="roundRect">
          <a:avLst>
            <a:gd name="adj" fmla="val 16670"/>
          </a:avLst>
        </a:prstGeom>
        <a:solidFill>
          <a:srgbClr val="008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МИС ЦЛД</a:t>
          </a:r>
          <a:endParaRPr lang="en-US" sz="2700" kern="1200" dirty="0"/>
        </a:p>
      </dsp:txBody>
      <dsp:txXfrm>
        <a:off x="4045507" y="2133563"/>
        <a:ext cx="1685536" cy="829454"/>
      </dsp:txXfrm>
    </dsp:sp>
    <dsp:sp modelId="{52DE314C-8A2D-4E8F-9B4A-9DAE346F1739}">
      <dsp:nvSpPr>
        <dsp:cNvPr id="0" name=""/>
        <dsp:cNvSpPr/>
      </dsp:nvSpPr>
      <dsp:spPr>
        <a:xfrm>
          <a:off x="1706081" y="3321049"/>
          <a:ext cx="955114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DCE77-395D-4E0A-9E1A-3588EC9F57FF}">
      <dsp:nvSpPr>
        <dsp:cNvPr id="0" name=""/>
        <dsp:cNvSpPr/>
      </dsp:nvSpPr>
      <dsp:spPr>
        <a:xfrm>
          <a:off x="5357553" y="3121264"/>
          <a:ext cx="1951754" cy="919214"/>
        </a:xfrm>
        <a:prstGeom prst="roundRect">
          <a:avLst>
            <a:gd name="adj" fmla="val 16670"/>
          </a:avLst>
        </a:prstGeom>
        <a:solidFill>
          <a:srgbClr val="008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ЛИС ЦЛД</a:t>
          </a:r>
          <a:endParaRPr lang="en-US" sz="2700" kern="1200" dirty="0"/>
        </a:p>
      </dsp:txBody>
      <dsp:txXfrm>
        <a:off x="5402433" y="3166144"/>
        <a:ext cx="1861994" cy="829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01AFC-3B7B-4C84-9A49-3F1AB52D2A2A}">
      <dsp:nvSpPr>
        <dsp:cNvPr id="0" name=""/>
        <dsp:cNvSpPr/>
      </dsp:nvSpPr>
      <dsp:spPr>
        <a:xfrm rot="5400000">
          <a:off x="572167" y="1431604"/>
          <a:ext cx="983766" cy="111998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1CE19-1EB7-4286-9B04-C0A3CC25029D}">
      <dsp:nvSpPr>
        <dsp:cNvPr id="0" name=""/>
        <dsp:cNvSpPr/>
      </dsp:nvSpPr>
      <dsp:spPr>
        <a:xfrm>
          <a:off x="107" y="341079"/>
          <a:ext cx="2634877" cy="1159204"/>
        </a:xfrm>
        <a:prstGeom prst="roundRect">
          <a:avLst>
            <a:gd name="adj" fmla="val 16670"/>
          </a:avLst>
        </a:prstGeom>
        <a:solidFill>
          <a:srgbClr val="008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Веб-клиент ЛИС в МО</a:t>
          </a:r>
          <a:endParaRPr lang="en-US" sz="2900" kern="1200" dirty="0"/>
        </a:p>
      </dsp:txBody>
      <dsp:txXfrm>
        <a:off x="56705" y="397677"/>
        <a:ext cx="2521681" cy="1046008"/>
      </dsp:txXfrm>
    </dsp:sp>
    <dsp:sp modelId="{15F2B227-42D6-436D-9E71-B1C1A76C4898}">
      <dsp:nvSpPr>
        <dsp:cNvPr id="0" name=""/>
        <dsp:cNvSpPr/>
      </dsp:nvSpPr>
      <dsp:spPr>
        <a:xfrm>
          <a:off x="2808309" y="432626"/>
          <a:ext cx="1355699" cy="363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Bahnschrift SemiLight" panose="020B0502040204020203" pitchFamily="34" charset="0"/>
            </a:rPr>
            <a:t>Результат</a:t>
          </a:r>
          <a:endParaRPr lang="en-US" sz="1600" kern="1200" dirty="0">
            <a:latin typeface="Bahnschrift SemiLight" panose="020B0502040204020203" pitchFamily="34" charset="0"/>
          </a:endParaRPr>
        </a:p>
      </dsp:txBody>
      <dsp:txXfrm>
        <a:off x="2808309" y="432626"/>
        <a:ext cx="1355699" cy="363768"/>
      </dsp:txXfrm>
    </dsp:sp>
    <dsp:sp modelId="{C9109CFA-7F9C-4930-8C17-89CA720E48D8}">
      <dsp:nvSpPr>
        <dsp:cNvPr id="0" name=""/>
        <dsp:cNvSpPr/>
      </dsp:nvSpPr>
      <dsp:spPr>
        <a:xfrm>
          <a:off x="1644380" y="1643248"/>
          <a:ext cx="2588159" cy="1159204"/>
        </a:xfrm>
        <a:prstGeom prst="roundRect">
          <a:avLst>
            <a:gd name="adj" fmla="val 16670"/>
          </a:avLst>
        </a:prstGeom>
        <a:solidFill>
          <a:srgbClr val="008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ЛИС ЦЛД</a:t>
          </a:r>
          <a:endParaRPr lang="en-US" sz="2900" kern="1200" dirty="0"/>
        </a:p>
      </dsp:txBody>
      <dsp:txXfrm>
        <a:off x="1700978" y="1699846"/>
        <a:ext cx="2474963" cy="1046008"/>
      </dsp:txXfrm>
    </dsp:sp>
    <dsp:sp modelId="{C00344A6-AE67-4998-A403-A6DA499F9953}">
      <dsp:nvSpPr>
        <dsp:cNvPr id="0" name=""/>
        <dsp:cNvSpPr/>
      </dsp:nvSpPr>
      <dsp:spPr>
        <a:xfrm>
          <a:off x="0" y="2346369"/>
          <a:ext cx="1958708" cy="276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Bahnschrift SemiLight" panose="020B0502040204020203" pitchFamily="34" charset="0"/>
            </a:rPr>
            <a:t>Направление</a:t>
          </a:r>
          <a:endParaRPr lang="en-US" sz="1600" kern="1200" dirty="0">
            <a:latin typeface="Bahnschrift SemiLight" panose="020B0502040204020203" pitchFamily="34" charset="0"/>
          </a:endParaRPr>
        </a:p>
      </dsp:txBody>
      <dsp:txXfrm>
        <a:off x="0" y="2346369"/>
        <a:ext cx="1958708" cy="276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DDE7-5373-4B49-A422-DF269D7CA76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5FC6A-7C36-4B19-91B4-353AD2C57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13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0649" y="-2907704"/>
            <a:ext cx="10945217" cy="845683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549133"/>
            <a:ext cx="5798807" cy="11579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8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38" y="5399372"/>
            <a:ext cx="2520280" cy="112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8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B1D5B-D1FC-483B-AADB-0C996DAA886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074B2F-62BC-4B3C-BB78-56F0AAE66B91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6" y="-1251520"/>
            <a:ext cx="9617396" cy="312967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idx="1"/>
          </p:nvPr>
        </p:nvSpPr>
        <p:spPr>
          <a:xfrm>
            <a:off x="971600" y="1700808"/>
            <a:ext cx="7992888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14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3819"/>
            <a:ext cx="1152128" cy="6608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5726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6" y="-1251520"/>
            <a:ext cx="9617396" cy="312967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28498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772816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B1D5B-D1FC-483B-AADB-0C996DAA886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074B2F-62BC-4B3C-BB78-56F0AAE66B91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3819"/>
            <a:ext cx="1152128" cy="6608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6884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6" y="-1251520"/>
            <a:ext cx="9617396" cy="312967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4821"/>
            <a:ext cx="7524328" cy="79189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628800"/>
            <a:ext cx="3596208" cy="4497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3884240" cy="446449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B1D5B-D1FC-483B-AADB-0C996DAA886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074B2F-62BC-4B3C-BB78-56F0AAE66B91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3819"/>
            <a:ext cx="1152128" cy="6608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6955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6" y="-1251520"/>
            <a:ext cx="9617396" cy="3129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3819"/>
            <a:ext cx="1152128" cy="6608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"/>
            <a:ext cx="7524328" cy="76470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91680" y="1556792"/>
            <a:ext cx="7272808" cy="4896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811909"/>
            <a:ext cx="7524328" cy="600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605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8640" y="-4851920"/>
            <a:ext cx="10801200" cy="86409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38"/>
          <p:cNvSpPr/>
          <p:nvPr/>
        </p:nvSpPr>
        <p:spPr>
          <a:xfrm>
            <a:off x="251520" y="3529364"/>
            <a:ext cx="856895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4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sz="5400" dirty="0" err="1"/>
              <a:t>Спасибо</a:t>
            </a:r>
            <a:r>
              <a:rPr sz="5400" dirty="0"/>
              <a:t> </a:t>
            </a:r>
            <a:r>
              <a:rPr sz="5400" dirty="0" err="1"/>
              <a:t>за</a:t>
            </a:r>
            <a:r>
              <a:rPr sz="5400" dirty="0"/>
              <a:t> </a:t>
            </a:r>
            <a:r>
              <a:rPr sz="5400" dirty="0" err="1"/>
              <a:t>внимание</a:t>
            </a:r>
            <a:r>
              <a:rPr sz="5400" dirty="0"/>
              <a:t>!</a:t>
            </a:r>
          </a:p>
        </p:txBody>
      </p:sp>
      <p:sp>
        <p:nvSpPr>
          <p:cNvPr id="5" name="Shape 436"/>
          <p:cNvSpPr/>
          <p:nvPr/>
        </p:nvSpPr>
        <p:spPr>
          <a:xfrm>
            <a:off x="3120726" y="5949280"/>
            <a:ext cx="289143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CPPHMAO.RU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67" y="4899855"/>
            <a:ext cx="2502458" cy="11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0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2191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38"/>
          <p:cNvSpPr/>
          <p:nvPr/>
        </p:nvSpPr>
        <p:spPr>
          <a:xfrm>
            <a:off x="0" y="6524824"/>
            <a:ext cx="9144001" cy="333176"/>
          </a:xfrm>
          <a:prstGeom prst="rect">
            <a:avLst/>
          </a:prstGeom>
          <a:blipFill>
            <a:blip r:embed="rId9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82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91683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Опыт интеграции ЛИС через РЛИС с МИС медицинских организаций ХМАО-Югры</a:t>
            </a:r>
            <a:endParaRPr lang="ru-RU" sz="30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D4E312-5BA1-9BCB-D9B3-4F35AB2B3976}"/>
              </a:ext>
            </a:extLst>
          </p:cNvPr>
          <p:cNvSpPr txBox="1"/>
          <p:nvPr/>
        </p:nvSpPr>
        <p:spPr>
          <a:xfrm>
            <a:off x="3671596" y="5733256"/>
            <a:ext cx="54724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dirty="0" err="1">
                <a:latin typeface="Bahnschrift SemiLight" panose="020B0502040204020203" pitchFamily="34" charset="0"/>
              </a:rPr>
              <a:t>Гилева</a:t>
            </a:r>
            <a:r>
              <a:rPr lang="ru-RU" sz="1600" dirty="0">
                <a:latin typeface="Bahnschrift SemiLight" panose="020B0502040204020203" pitchFamily="34" charset="0"/>
              </a:rPr>
              <a:t> Екатерина</a:t>
            </a:r>
          </a:p>
          <a:p>
            <a:pPr algn="r"/>
            <a:r>
              <a:rPr lang="ru-RU" sz="1600" dirty="0">
                <a:latin typeface="Bahnschrift SemiLight" panose="020B0502040204020203" pitchFamily="34" charset="0"/>
              </a:rPr>
              <a:t>Начальник отдела информационных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2007359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7A291F7C-C0D8-4C7F-8376-70ACA7BEFED8}"/>
              </a:ext>
            </a:extLst>
          </p:cNvPr>
          <p:cNvSpPr>
            <a:spLocks noGrp="1"/>
          </p:cNvSpPr>
          <p:nvPr/>
        </p:nvSpPr>
        <p:spPr>
          <a:xfrm>
            <a:off x="297649" y="1628800"/>
            <a:ext cx="8378807" cy="47525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00B050"/>
              </a:buClr>
              <a:buSzPct val="150000"/>
              <a:buNone/>
            </a:pPr>
            <a:r>
              <a:rPr lang="ru-RU" sz="1400" kern="0" dirty="0">
                <a:latin typeface="Bahnschrift SemiLight" panose="020B0502040204020203" pitchFamily="34" charset="0"/>
              </a:rPr>
              <a:t>Проведены мероприятия:</a:t>
            </a:r>
          </a:p>
          <a:p>
            <a:pPr marL="0" indent="358775" algn="just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400" kern="0" dirty="0">
                <a:latin typeface="Bahnschrift SemiLight" panose="020B0502040204020203" pitchFamily="34" charset="0"/>
              </a:rPr>
              <a:t>Разработка регламента информационного взаимодействия между ЦЛД и МО заказчиком;</a:t>
            </a:r>
          </a:p>
          <a:p>
            <a:pPr marL="0" indent="358775" algn="just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400" kern="0" dirty="0">
                <a:latin typeface="Bahnschrift SemiLight" panose="020B0502040204020203" pitchFamily="34" charset="0"/>
              </a:rPr>
              <a:t>Дополнение справочника лабораторных исследований ЦЛД, настройка обмена МИС/ЛИС, настройка бланков результатов;</a:t>
            </a:r>
          </a:p>
          <a:p>
            <a:pPr marL="0" indent="358775" algn="just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400" kern="0" dirty="0">
                <a:latin typeface="Bahnschrift SemiLight" panose="020B0502040204020203" pitchFamily="34" charset="0"/>
              </a:rPr>
              <a:t>Настройка справочника заказчиков, в соответствии с приказом о централизации, настройка допустимых исследований и вариантов оплаты для  каждого заказчика;</a:t>
            </a:r>
          </a:p>
          <a:p>
            <a:pPr marL="0" indent="358775" algn="just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400" kern="0" dirty="0">
                <a:latin typeface="Bahnschrift SemiLight" panose="020B0502040204020203" pitchFamily="34" charset="0"/>
              </a:rPr>
              <a:t>Настройка соответствий номенклатуры услуг и тестов в МИС с региональными/федеральными справочниками для обмена направлениями и отправки результатов в РЛИС МО заказчику;</a:t>
            </a:r>
          </a:p>
          <a:p>
            <a:pPr marL="0" indent="358775" algn="just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400" kern="0" dirty="0">
                <a:latin typeface="Bahnschrift SemiLight" panose="020B0502040204020203" pitchFamily="34" charset="0"/>
              </a:rPr>
              <a:t>Тестирование информационного взаимодействия между ЦЛД и МО заказчиком;</a:t>
            </a:r>
          </a:p>
          <a:p>
            <a:pPr marL="0" indent="358775" algn="just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400" kern="0" dirty="0">
                <a:latin typeface="Bahnschrift SemiLight" panose="020B0502040204020203" pitchFamily="34" charset="0"/>
              </a:rPr>
              <a:t>Настройка и подключение компьютерного оборудования сотрудникам ЦЛД;</a:t>
            </a:r>
          </a:p>
          <a:p>
            <a:pPr marL="0" indent="358775" algn="just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400" kern="0" dirty="0">
                <a:latin typeface="Bahnschrift SemiLight" panose="020B0502040204020203" pitchFamily="34" charset="0"/>
              </a:rPr>
              <a:t>Настройка и подключение лабораторного оборудования для передачи задания в прибор и результатов исследований в ЛИС.</a:t>
            </a:r>
            <a:endParaRPr lang="ru-RU" sz="1400" dirty="0">
              <a:latin typeface="Bahnschrift SemiLigh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2A4137-1C67-F19F-64B8-C268BC37D0B4}"/>
              </a:ext>
            </a:extLst>
          </p:cNvPr>
          <p:cNvSpPr txBox="1"/>
          <p:nvPr/>
        </p:nvSpPr>
        <p:spPr>
          <a:xfrm>
            <a:off x="809836" y="260648"/>
            <a:ext cx="752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SemiLight" panose="020B0502040204020203" pitchFamily="34" charset="0"/>
              </a:rPr>
              <a:t>Централизация в 2021 году г. Нижневартовск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00BAEA-8C28-4778-8DCE-4CA590114C44}"/>
              </a:ext>
            </a:extLst>
          </p:cNvPr>
          <p:cNvSpPr txBox="1"/>
          <p:nvPr/>
        </p:nvSpPr>
        <p:spPr>
          <a:xfrm>
            <a:off x="2075322" y="908720"/>
            <a:ext cx="4823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58775" algn="ctr">
              <a:buClr>
                <a:srgbClr val="00B050"/>
              </a:buClr>
              <a:buNone/>
            </a:pPr>
            <a:r>
              <a:rPr lang="ru-RU" kern="0" dirty="0">
                <a:latin typeface="Bahnschrift SemiLight" panose="020B0502040204020203" pitchFamily="34" charset="0"/>
              </a:rPr>
              <a:t>Как проходила подготовка</a:t>
            </a:r>
            <a:endParaRPr lang="ru-RU" sz="1800" kern="0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3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7A291F7C-C0D8-4C7F-8376-70ACA7BEFED8}"/>
              </a:ext>
            </a:extLst>
          </p:cNvPr>
          <p:cNvSpPr>
            <a:spLocks noGrp="1"/>
          </p:cNvSpPr>
          <p:nvPr/>
        </p:nvSpPr>
        <p:spPr>
          <a:xfrm>
            <a:off x="251520" y="1628800"/>
            <a:ext cx="8640960" cy="49685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358775" algn="just">
              <a:buClr>
                <a:srgbClr val="FF0000"/>
              </a:buClr>
              <a:buSzPct val="150000"/>
              <a:buFont typeface="Bookman Old Style" panose="02050604050505020204" pitchFamily="18" charset="0"/>
              <a:buChar char="―"/>
            </a:pPr>
            <a:r>
              <a:rPr lang="ru-RU" sz="1400" dirty="0">
                <a:latin typeface="Bahnschrift SemiLight" panose="020B0502040204020203" pitchFamily="34" charset="0"/>
              </a:rPr>
              <a:t>Направления</a:t>
            </a:r>
            <a:r>
              <a:rPr lang="ru-RU" sz="1400" kern="0" dirty="0">
                <a:latin typeface="Bahnschrift SemiLight" panose="020B0502040204020203" pitchFamily="34" charset="0"/>
              </a:rPr>
              <a:t> на бумажном носителе не соответствовали регламенту информационного взаимодействия (отсутствовал или был указан некорректный ШК, отсутствовал вариант оплаты, отсутствовала информация о полисе ОМС или СНИЛС, не указаны коды и наименования услуг и </a:t>
            </a:r>
            <a:r>
              <a:rPr lang="ru-RU" sz="1400" kern="0" dirty="0" err="1">
                <a:latin typeface="Bahnschrift SemiLight" panose="020B0502040204020203" pitchFamily="34" charset="0"/>
              </a:rPr>
              <a:t>т.д</a:t>
            </a:r>
            <a:r>
              <a:rPr lang="ru-RU" sz="1400" kern="0" dirty="0">
                <a:latin typeface="Bahnschrift SemiLight" panose="020B0502040204020203" pitchFamily="34" charset="0"/>
              </a:rPr>
              <a:t>);</a:t>
            </a:r>
          </a:p>
          <a:p>
            <a:pPr marL="0" indent="358775" algn="just">
              <a:buClr>
                <a:srgbClr val="FF0000"/>
              </a:buClr>
              <a:buSzPct val="150000"/>
              <a:buFont typeface="Bookman Old Style" panose="02050604050505020204" pitchFamily="18" charset="0"/>
              <a:buChar char="―"/>
            </a:pPr>
            <a:r>
              <a:rPr lang="ru-RU" sz="1400" kern="0" dirty="0">
                <a:latin typeface="Bahnschrift SemiLight" panose="020B0502040204020203" pitchFamily="34" charset="0"/>
              </a:rPr>
              <a:t>Направления, выданные заказчиком до момента централизации были направлены в РЛИС не на АУ ЦПП, а значит не были доступны для работы ЦЛД, что повлекло за собой огромный объем ручной регистрации заказов;</a:t>
            </a:r>
          </a:p>
          <a:p>
            <a:pPr marL="0" indent="358775" algn="just">
              <a:buClr>
                <a:srgbClr val="FF0000"/>
              </a:buClr>
              <a:buSzPct val="150000"/>
              <a:buFont typeface="Bookman Old Style" panose="02050604050505020204" pitchFamily="18" charset="0"/>
              <a:buChar char="―"/>
            </a:pPr>
            <a:r>
              <a:rPr lang="ru-RU" sz="1400" kern="0" dirty="0">
                <a:latin typeface="Bahnschrift SemiLight" panose="020B0502040204020203" pitchFamily="34" charset="0"/>
              </a:rPr>
              <a:t>Нами не была отработана четкая схема разбивки исследований по количеству направлений, что повлекло за собой отправку направлений в адрес АУ ЦПП не взаимосвязанных услуг (например одно направление на общий анализ мочи и крови);</a:t>
            </a:r>
          </a:p>
          <a:p>
            <a:pPr marL="0" indent="358775" algn="just">
              <a:buClr>
                <a:srgbClr val="FF0000"/>
              </a:buClr>
              <a:buSzPct val="150000"/>
              <a:buFont typeface="Bookman Old Style" panose="02050604050505020204" pitchFamily="18" charset="0"/>
              <a:buChar char="―"/>
            </a:pPr>
            <a:r>
              <a:rPr lang="ru-RU" sz="1400" kern="0" dirty="0">
                <a:latin typeface="Bahnschrift SemiLight" panose="020B0502040204020203" pitchFamily="34" charset="0"/>
              </a:rPr>
              <a:t>Точечное тестирование приема электронных направлений от заказчиков, не означало, что со стороны заказчика был отработан весь список услуг для отправки направлений в АУ ЦПП, в связи с этим столкнулись с огромным количеством некорректных направлений;  </a:t>
            </a:r>
          </a:p>
          <a:p>
            <a:pPr marL="0" indent="358775" algn="just">
              <a:buClr>
                <a:srgbClr val="FF0000"/>
              </a:buClr>
              <a:buSzPct val="150000"/>
              <a:buFont typeface="Bookman Old Style" panose="02050604050505020204" pitchFamily="18" charset="0"/>
              <a:buChar char="―"/>
            </a:pPr>
            <a:r>
              <a:rPr lang="ru-RU" sz="1400" kern="0" dirty="0">
                <a:latin typeface="Bahnschrift SemiLight" panose="020B0502040204020203" pitchFamily="34" charset="0"/>
              </a:rPr>
              <a:t>Несвоевременная отправка заказчиком направлений в РЛИС, так же повлекла за собой ручную регистрацию направлений регистраторами ЦЛД;</a:t>
            </a:r>
          </a:p>
          <a:p>
            <a:pPr marL="0" indent="358775" algn="just">
              <a:buClr>
                <a:srgbClr val="FF0000"/>
              </a:buClr>
              <a:buSzPct val="150000"/>
              <a:buFont typeface="Bookman Old Style" panose="02050604050505020204" pitchFamily="18" charset="0"/>
              <a:buChar char="―"/>
            </a:pPr>
            <a:r>
              <a:rPr lang="ru-RU" sz="1400" kern="0" dirty="0">
                <a:latin typeface="Bahnschrift SemiLight" panose="020B0502040204020203" pitchFamily="34" charset="0"/>
              </a:rPr>
              <a:t>Заказчиком не было настроено сопоставление справочника лабораторных тестов в МИС с региональным, как следствие заказчик не мог загрузить результатов исследований из РЛИС.</a:t>
            </a:r>
            <a:endParaRPr lang="ru-RU" sz="1400" dirty="0">
              <a:latin typeface="Bahnschrift SemiLigh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2A4137-1C67-F19F-64B8-C268BC37D0B4}"/>
              </a:ext>
            </a:extLst>
          </p:cNvPr>
          <p:cNvSpPr txBox="1"/>
          <p:nvPr/>
        </p:nvSpPr>
        <p:spPr>
          <a:xfrm>
            <a:off x="809836" y="260648"/>
            <a:ext cx="752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SemiLight" panose="020B0502040204020203" pitchFamily="34" charset="0"/>
              </a:rPr>
              <a:t>Централизация в 2021 году г. Нижневартовск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E2D50A-469B-45DB-8043-18AF9DE2E265}"/>
              </a:ext>
            </a:extLst>
          </p:cNvPr>
          <p:cNvSpPr txBox="1"/>
          <p:nvPr/>
        </p:nvSpPr>
        <p:spPr>
          <a:xfrm>
            <a:off x="2160270" y="895460"/>
            <a:ext cx="4823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58775" algn="ctr">
              <a:buClr>
                <a:srgbClr val="00B050"/>
              </a:buClr>
              <a:buNone/>
            </a:pPr>
            <a:r>
              <a:rPr lang="ru-RU" sz="1800" kern="0" dirty="0">
                <a:latin typeface="Bahnschrift SemiLight" panose="020B0502040204020203" pitchFamily="34" charset="0"/>
              </a:rPr>
              <a:t>Непредвиденные трудности</a:t>
            </a:r>
          </a:p>
        </p:txBody>
      </p:sp>
    </p:spTree>
    <p:extLst>
      <p:ext uri="{BB962C8B-B14F-4D97-AF65-F5344CB8AC3E}">
        <p14:creationId xmlns:p14="http://schemas.microsoft.com/office/powerpoint/2010/main" val="368249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7A291F7C-C0D8-4C7F-8376-70ACA7BEFED8}"/>
              </a:ext>
            </a:extLst>
          </p:cNvPr>
          <p:cNvSpPr>
            <a:spLocks noGrp="1"/>
          </p:cNvSpPr>
          <p:nvPr/>
        </p:nvSpPr>
        <p:spPr>
          <a:xfrm>
            <a:off x="4709728" y="2132856"/>
            <a:ext cx="4104456" cy="36724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Clr>
                <a:srgbClr val="FF0000"/>
              </a:buClr>
              <a:buSzPct val="150000"/>
              <a:buNone/>
            </a:pPr>
            <a:r>
              <a:rPr lang="ru-RU" sz="1400" dirty="0">
                <a:latin typeface="Bahnschrift SemiLight" panose="020B0502040204020203" pitchFamily="34" charset="0"/>
              </a:rPr>
              <a:t>	</a:t>
            </a:r>
            <a:r>
              <a:rPr lang="ru-RU" sz="1600" dirty="0">
                <a:latin typeface="Bahnschrift SemiLight" panose="020B0502040204020203" pitchFamily="34" charset="0"/>
              </a:rPr>
              <a:t>Подводя итоги работы лаборатории за первый месяц в Нижневартовске, результаты были неутешительными. Огромный провал был в части передачи электронных направлений от заказчиков в лабораторию, что повлекло за собой невозможность получения результатов по таким исследованиям в МИС заказчика.</a:t>
            </a:r>
          </a:p>
          <a:p>
            <a:pPr marL="0" indent="0" algn="just">
              <a:buClr>
                <a:srgbClr val="FF0000"/>
              </a:buClr>
              <a:buSzPct val="150000"/>
              <a:buNone/>
            </a:pPr>
            <a:r>
              <a:rPr lang="ru-RU" sz="1600" dirty="0">
                <a:latin typeface="Bahnschrift SemiLight" panose="020B0502040204020203" pitchFamily="34" charset="0"/>
              </a:rPr>
              <a:t>	А также огромный объем работы  сотрудников ЦЛД в части печати результатов на бумажном носителе и передача их заказчику.</a:t>
            </a:r>
          </a:p>
          <a:p>
            <a:pPr marL="0" indent="0" algn="just">
              <a:buClr>
                <a:srgbClr val="FF0000"/>
              </a:buClr>
              <a:buSzPct val="150000"/>
              <a:buNone/>
            </a:pPr>
            <a:r>
              <a:rPr lang="ru-RU" sz="1600" dirty="0">
                <a:latin typeface="Bahnschrift SemiLight" panose="020B0502040204020203" pitchFamily="34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2A4137-1C67-F19F-64B8-C268BC37D0B4}"/>
              </a:ext>
            </a:extLst>
          </p:cNvPr>
          <p:cNvSpPr txBox="1"/>
          <p:nvPr/>
        </p:nvSpPr>
        <p:spPr>
          <a:xfrm>
            <a:off x="809836" y="260648"/>
            <a:ext cx="752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SemiLight" panose="020B0502040204020203" pitchFamily="34" charset="0"/>
              </a:rPr>
              <a:t>Централизация в 2021 году г. Нижневартовск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E2D50A-469B-45DB-8043-18AF9DE2E265}"/>
              </a:ext>
            </a:extLst>
          </p:cNvPr>
          <p:cNvSpPr txBox="1"/>
          <p:nvPr/>
        </p:nvSpPr>
        <p:spPr>
          <a:xfrm>
            <a:off x="2160270" y="908720"/>
            <a:ext cx="4823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58775" algn="ctr">
              <a:buClr>
                <a:srgbClr val="00B050"/>
              </a:buClr>
              <a:buNone/>
            </a:pPr>
            <a:r>
              <a:rPr lang="ru-RU" kern="0" dirty="0">
                <a:latin typeface="Bahnschrift SemiLight" panose="020B0502040204020203" pitchFamily="34" charset="0"/>
              </a:rPr>
              <a:t>Итоги первого месяца </a:t>
            </a: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90508749"/>
              </p:ext>
            </p:extLst>
          </p:nvPr>
        </p:nvGraphicFramePr>
        <p:xfrm>
          <a:off x="251520" y="1628800"/>
          <a:ext cx="41044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7867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7A291F7C-C0D8-4C7F-8376-70ACA7BEFED8}"/>
              </a:ext>
            </a:extLst>
          </p:cNvPr>
          <p:cNvSpPr>
            <a:spLocks noGrp="1"/>
          </p:cNvSpPr>
          <p:nvPr/>
        </p:nvSpPr>
        <p:spPr>
          <a:xfrm>
            <a:off x="4709728" y="1628800"/>
            <a:ext cx="4110744" cy="48245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Clr>
                <a:srgbClr val="FF0000"/>
              </a:buClr>
              <a:buSzPct val="150000"/>
              <a:buNone/>
            </a:pPr>
            <a:r>
              <a:rPr lang="ru-RU" sz="1400" dirty="0">
                <a:latin typeface="Bahnschrift SemiLight" panose="020B0502040204020203" pitchFamily="34" charset="0"/>
              </a:rPr>
              <a:t>	</a:t>
            </a:r>
            <a:r>
              <a:rPr lang="ru-RU" sz="1600" dirty="0">
                <a:latin typeface="Bahnschrift SemiLight" panose="020B0502040204020203" pitchFamily="34" charset="0"/>
              </a:rPr>
              <a:t>Проблему большого объема печати результатов на бумажном носителе мы решили с помощью статусов заказов в ЛИС ЦЛД.</a:t>
            </a:r>
          </a:p>
          <a:p>
            <a:pPr marL="0" indent="0" algn="just">
              <a:buClr>
                <a:srgbClr val="FF0000"/>
              </a:buClr>
              <a:buSzPct val="150000"/>
              <a:buNone/>
            </a:pPr>
            <a:r>
              <a:rPr lang="ru-RU" sz="1600" dirty="0">
                <a:latin typeface="Bahnschrift SemiLight" panose="020B0502040204020203" pitchFamily="34" charset="0"/>
              </a:rPr>
              <a:t>	Направления, переданные в электронном виде посредством РЛИС, мы помечаем со статусом «Импортирован из МИС», направления зарегистрированные вручную регистраторами–«Зарегистрирован вручную». </a:t>
            </a:r>
          </a:p>
          <a:p>
            <a:pPr marL="0" indent="0" algn="just">
              <a:buClr>
                <a:srgbClr val="FF0000"/>
              </a:buClr>
              <a:buSzPct val="150000"/>
              <a:buNone/>
            </a:pPr>
            <a:r>
              <a:rPr lang="ru-RU" sz="1600" dirty="0">
                <a:latin typeface="Bahnschrift SemiLight" panose="020B0502040204020203" pitchFamily="34" charset="0"/>
              </a:rPr>
              <a:t>	В итоге мы печатаем результаты на заказы, имеющие статус «Зарегистрирован вручную». Результаты заказов со статусом «Импортирован из МИС» заказчик получает непосредственно в карту пациента в МИС.</a:t>
            </a:r>
          </a:p>
          <a:p>
            <a:pPr marL="0" indent="0" algn="just">
              <a:buClr>
                <a:srgbClr val="FF0000"/>
              </a:buClr>
              <a:buSzPct val="150000"/>
              <a:buNone/>
            </a:pPr>
            <a:r>
              <a:rPr lang="ru-RU" sz="1600" dirty="0">
                <a:latin typeface="Bahnschrift SemiLight" panose="020B0502040204020203" pitchFamily="34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2A4137-1C67-F19F-64B8-C268BC37D0B4}"/>
              </a:ext>
            </a:extLst>
          </p:cNvPr>
          <p:cNvSpPr txBox="1"/>
          <p:nvPr/>
        </p:nvSpPr>
        <p:spPr>
          <a:xfrm>
            <a:off x="809836" y="260648"/>
            <a:ext cx="752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SemiLight" panose="020B0502040204020203" pitchFamily="34" charset="0"/>
              </a:rPr>
              <a:t>Централизация в 2021 году г. Нижневартовск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E2D50A-469B-45DB-8043-18AF9DE2E265}"/>
              </a:ext>
            </a:extLst>
          </p:cNvPr>
          <p:cNvSpPr txBox="1"/>
          <p:nvPr/>
        </p:nvSpPr>
        <p:spPr>
          <a:xfrm>
            <a:off x="2160270" y="895460"/>
            <a:ext cx="4823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58775" algn="ctr">
              <a:buClr>
                <a:srgbClr val="00B050"/>
              </a:buClr>
              <a:buNone/>
            </a:pPr>
            <a:r>
              <a:rPr lang="ru-RU" kern="0" dirty="0">
                <a:latin typeface="Bahnschrift SemiLight" panose="020B0502040204020203" pitchFamily="34" charset="0"/>
              </a:rPr>
              <a:t>Итоги первого месяца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068BA3-A2C7-E551-D04F-F08EE77F2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460222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65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2A4137-1C67-F19F-64B8-C268BC37D0B4}"/>
              </a:ext>
            </a:extLst>
          </p:cNvPr>
          <p:cNvSpPr txBox="1"/>
          <p:nvPr/>
        </p:nvSpPr>
        <p:spPr>
          <a:xfrm>
            <a:off x="1475656" y="256002"/>
            <a:ext cx="660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SemiLight" panose="020B0502040204020203" pitchFamily="34" charset="0"/>
              </a:rPr>
              <a:t>Централизация в 2022 году г. Сургут и г. Ханты-Мансийск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7A291F7C-C0D8-4C7F-8376-70ACA7BEFED8}"/>
              </a:ext>
            </a:extLst>
          </p:cNvPr>
          <p:cNvSpPr>
            <a:spLocks noGrp="1"/>
          </p:cNvSpPr>
          <p:nvPr/>
        </p:nvSpPr>
        <p:spPr>
          <a:xfrm>
            <a:off x="323528" y="1700808"/>
            <a:ext cx="85948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400" dirty="0">
                <a:latin typeface="Bahnschrift SemiLight" panose="020B0502040204020203" pitchFamily="34" charset="0"/>
              </a:rPr>
              <a:t>При тестировании информационного взаимодействия были проверены не только электронные направления, но и печатные формы бланков на соответствие ШК, наличие варианта оплаты, полиса ОМС, СНИЛС, кода и наименования услуг;</a:t>
            </a:r>
          </a:p>
          <a:p>
            <a:pPr indent="358775" algn="just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endParaRPr lang="ru-RU" sz="1400" dirty="0">
              <a:latin typeface="Bahnschrift SemiLight" panose="020B0502040204020203" pitchFamily="34" charset="0"/>
            </a:endParaRPr>
          </a:p>
          <a:p>
            <a:pPr indent="358775" algn="just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400" dirty="0">
                <a:latin typeface="Bahnschrift SemiLight" panose="020B0502040204020203" pitchFamily="34" charset="0"/>
              </a:rPr>
              <a:t>Направления, выданные заказчиком до момента централизации, направленные в РЛИС были перенаправлены на АУ ЦПП;</a:t>
            </a:r>
          </a:p>
          <a:p>
            <a:pPr indent="358775" algn="just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endParaRPr lang="ru-RU" sz="1400" dirty="0">
              <a:latin typeface="Bahnschrift SemiLight" panose="020B0502040204020203" pitchFamily="34" charset="0"/>
            </a:endParaRPr>
          </a:p>
          <a:p>
            <a:pPr indent="358775" algn="just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400" dirty="0">
                <a:latin typeface="Bahnschrift SemiLight" panose="020B0502040204020203" pitchFamily="34" charset="0"/>
              </a:rPr>
              <a:t>ЦЛД была отработана четкая схема разбивки исследований по количеству направлений и направлена заблаговременно в МО для настройки бланков направлений;</a:t>
            </a:r>
          </a:p>
          <a:p>
            <a:pPr indent="358775" algn="just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endParaRPr lang="ru-RU" sz="1400" dirty="0">
              <a:latin typeface="Bahnschrift SemiLight" panose="020B0502040204020203" pitchFamily="34" charset="0"/>
            </a:endParaRPr>
          </a:p>
          <a:p>
            <a:pPr indent="358775" algn="just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400" dirty="0">
                <a:latin typeface="Bahnschrift SemiLight" panose="020B0502040204020203" pitchFamily="34" charset="0"/>
              </a:rPr>
              <a:t>Проведено тестирования обмена направлениями и результатами между заказчиком и ЦЛД по всему перечню исследований.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84E2E7-9317-45A2-BF5B-60BD38F1E00D}"/>
              </a:ext>
            </a:extLst>
          </p:cNvPr>
          <p:cNvSpPr txBox="1"/>
          <p:nvPr/>
        </p:nvSpPr>
        <p:spPr>
          <a:xfrm>
            <a:off x="2367435" y="899428"/>
            <a:ext cx="4823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ahnschrift SemiLight" panose="020B0502040204020203" pitchFamily="34" charset="0"/>
              </a:rPr>
              <a:t>Работа над ошибками</a:t>
            </a:r>
          </a:p>
        </p:txBody>
      </p:sp>
    </p:spTree>
    <p:extLst>
      <p:ext uri="{BB962C8B-B14F-4D97-AF65-F5344CB8AC3E}">
        <p14:creationId xmlns:p14="http://schemas.microsoft.com/office/powerpoint/2010/main" val="3368528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7A291F7C-C0D8-4C7F-8376-70ACA7BEFED8}"/>
              </a:ext>
            </a:extLst>
          </p:cNvPr>
          <p:cNvSpPr>
            <a:spLocks noGrp="1"/>
          </p:cNvSpPr>
          <p:nvPr/>
        </p:nvSpPr>
        <p:spPr>
          <a:xfrm>
            <a:off x="4716016" y="2636912"/>
            <a:ext cx="4176464" cy="26642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Clr>
                <a:srgbClr val="FF0000"/>
              </a:buClr>
              <a:buSzPct val="150000"/>
              <a:buNone/>
            </a:pPr>
            <a:r>
              <a:rPr lang="ru-RU" sz="1400" dirty="0">
                <a:latin typeface="Bahnschrift SemiLight" panose="020B0502040204020203" pitchFamily="34" charset="0"/>
              </a:rPr>
              <a:t>	</a:t>
            </a:r>
            <a:r>
              <a:rPr lang="ru-RU" sz="1600" dirty="0">
                <a:latin typeface="Bahnschrift SemiLight" panose="020B0502040204020203" pitchFamily="34" charset="0"/>
              </a:rPr>
              <a:t>И вот перед Вами итоги работы за первый месяц в Сургуте и Ханты-Мансийске, результаты на порядок выше, чем при централизации в Нижневартовске. </a:t>
            </a:r>
          </a:p>
          <a:p>
            <a:pPr marL="0" indent="0" algn="just">
              <a:buClr>
                <a:srgbClr val="FF0000"/>
              </a:buClr>
              <a:buSzPct val="150000"/>
              <a:buNone/>
            </a:pPr>
            <a:r>
              <a:rPr lang="ru-RU" sz="1600" dirty="0">
                <a:latin typeface="Bahnschrift SemiLight" panose="020B0502040204020203" pitchFamily="34" charset="0"/>
              </a:rPr>
              <a:t>	Проведя более тщательно подготовительные работы, мы почти исключили ручную регистрацию заказов.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2A4137-1C67-F19F-64B8-C268BC37D0B4}"/>
              </a:ext>
            </a:extLst>
          </p:cNvPr>
          <p:cNvSpPr txBox="1"/>
          <p:nvPr/>
        </p:nvSpPr>
        <p:spPr>
          <a:xfrm>
            <a:off x="1115616" y="269191"/>
            <a:ext cx="752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SemiLight" panose="020B0502040204020203" pitchFamily="34" charset="0"/>
              </a:rPr>
              <a:t>Централизация в 2022 году г. Сургут и г. Ханты-Мансийск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E2D50A-469B-45DB-8043-18AF9DE2E265}"/>
              </a:ext>
            </a:extLst>
          </p:cNvPr>
          <p:cNvSpPr txBox="1"/>
          <p:nvPr/>
        </p:nvSpPr>
        <p:spPr>
          <a:xfrm>
            <a:off x="2160270" y="895460"/>
            <a:ext cx="4823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58775" algn="ctr">
              <a:buClr>
                <a:srgbClr val="00B050"/>
              </a:buClr>
              <a:buNone/>
            </a:pPr>
            <a:r>
              <a:rPr lang="ru-RU" kern="0" dirty="0">
                <a:latin typeface="Bahnschrift SemiLight" panose="020B0502040204020203" pitchFamily="34" charset="0"/>
              </a:rPr>
              <a:t>Итоги первого месяца </a:t>
            </a: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73879784"/>
              </p:ext>
            </p:extLst>
          </p:nvPr>
        </p:nvGraphicFramePr>
        <p:xfrm>
          <a:off x="251520" y="1628800"/>
          <a:ext cx="41044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8277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2A4137-1C67-F19F-64B8-C268BC37D0B4}"/>
              </a:ext>
            </a:extLst>
          </p:cNvPr>
          <p:cNvSpPr txBox="1"/>
          <p:nvPr/>
        </p:nvSpPr>
        <p:spPr>
          <a:xfrm>
            <a:off x="1475656" y="256002"/>
            <a:ext cx="660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SemiLight" panose="020B0502040204020203" pitchFamily="34" charset="0"/>
              </a:rPr>
              <a:t>Планы на развитие РЛИС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7A291F7C-C0D8-4C7F-8376-70ACA7BEFED8}"/>
              </a:ext>
            </a:extLst>
          </p:cNvPr>
          <p:cNvSpPr>
            <a:spLocks noGrp="1"/>
          </p:cNvSpPr>
          <p:nvPr/>
        </p:nvSpPr>
        <p:spPr>
          <a:xfrm>
            <a:off x="323528" y="1700808"/>
            <a:ext cx="859483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  <a:buSzPct val="150000"/>
            </a:pPr>
            <a:r>
              <a:rPr lang="ru-RU" sz="1400" dirty="0">
                <a:latin typeface="Bahnschrift SemiLight" panose="020B0502040204020203" pitchFamily="34" charset="0"/>
              </a:rPr>
              <a:t>	АУ «Югорский центр профессиональной патологии» является самым активным пользователем РЛИС, кроме того мы также принимаем активное  участие в модернизации системы совместно с МИАЦ ХМАО-Югры. Ближайшие планы на развитие РЛИС следующие:</a:t>
            </a:r>
          </a:p>
          <a:p>
            <a:pPr algn="just">
              <a:buClr>
                <a:srgbClr val="00B050"/>
              </a:buClr>
              <a:buSzPct val="150000"/>
            </a:pPr>
            <a:endParaRPr lang="ru-RU" sz="1400" dirty="0">
              <a:latin typeface="Bahnschrift SemiLight" panose="020B0502040204020203" pitchFamily="34" charset="0"/>
            </a:endParaRPr>
          </a:p>
          <a:p>
            <a:pPr indent="358775" algn="just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400" dirty="0">
                <a:latin typeface="Bahnschrift SemiLight" panose="020B0502040204020203" pitchFamily="34" charset="0"/>
              </a:rPr>
              <a:t>Доработка системы в части передачи данных по расходным материалам к лабораторному оборудованию, для мониторинга запасов в лабораториях ХМАО; </a:t>
            </a:r>
          </a:p>
          <a:p>
            <a:pPr indent="358775" algn="just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endParaRPr lang="ru-RU" sz="1400" dirty="0">
              <a:latin typeface="Bahnschrift SemiLight" panose="020B0502040204020203" pitchFamily="34" charset="0"/>
            </a:endParaRPr>
          </a:p>
          <a:p>
            <a:pPr indent="358775" algn="just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400" dirty="0">
                <a:latin typeface="Bahnschrift SemiLight" panose="020B0502040204020203" pitchFamily="34" charset="0"/>
              </a:rPr>
              <a:t>Обеспечение доступа к результатам исследований на ВИЧ инфекции КУ «Центр СПИД» для контроля ВИЧ-положительных пациентов округа;</a:t>
            </a:r>
          </a:p>
          <a:p>
            <a:pPr indent="358775" algn="just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endParaRPr lang="ru-RU" sz="1400" dirty="0">
              <a:latin typeface="Bahnschrift SemiLight" panose="020B0502040204020203" pitchFamily="34" charset="0"/>
            </a:endParaRPr>
          </a:p>
          <a:p>
            <a:pPr indent="358775" algn="just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400" dirty="0">
                <a:latin typeface="Bahnschrift SemiLight" panose="020B0502040204020203" pitchFamily="34" charset="0"/>
              </a:rPr>
              <a:t>Полный отказ от направлений на бумажном носителе и переход на электронный документооборот.</a:t>
            </a:r>
          </a:p>
          <a:p>
            <a:pPr indent="358775" algn="just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endParaRPr lang="ru-RU" sz="1400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78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8BC5B75-EDE7-4F31-A5A1-581B081C0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7772400" cy="1470025"/>
          </a:xfrm>
        </p:spPr>
        <p:txBody>
          <a:bodyPr/>
          <a:lstStyle/>
          <a:p>
            <a:r>
              <a:rPr lang="ru-RU" dirty="0">
                <a:latin typeface="Bahnschrift SemiBold" panose="020B0502040204020203" pitchFamily="34" charset="0"/>
              </a:rPr>
              <a:t>СПАСИБО ЗА ВНИМАНИЕ.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E517D9C-D9C8-4869-A88C-D7AF6318E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856" y="4653136"/>
            <a:ext cx="1740471" cy="175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0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2A4137-1C67-F19F-64B8-C268BC37D0B4}"/>
              </a:ext>
            </a:extLst>
          </p:cNvPr>
          <p:cNvSpPr txBox="1"/>
          <p:nvPr/>
        </p:nvSpPr>
        <p:spPr>
          <a:xfrm>
            <a:off x="1966380" y="18864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SemiLight" panose="020B0502040204020203" pitchFamily="34" charset="0"/>
              </a:rPr>
              <a:t>С чего все начиналось…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92D097-A309-778F-410F-D4AFCCD557F8}"/>
              </a:ext>
            </a:extLst>
          </p:cNvPr>
          <p:cNvSpPr txBox="1"/>
          <p:nvPr/>
        </p:nvSpPr>
        <p:spPr>
          <a:xfrm>
            <a:off x="539553" y="1700808"/>
            <a:ext cx="823116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600" dirty="0">
                <a:latin typeface="Bahnschrift SemiLight" panose="020B0502040204020203" pitchFamily="34" charset="0"/>
              </a:rPr>
              <a:t>В 2018 году в Ханты-Мансийском автономном округе – Югре была введена в эксплуатацию региональная лабораторная информационная система (далее РЛИС).</a:t>
            </a:r>
          </a:p>
          <a:p>
            <a:pPr indent="361950" algn="just"/>
            <a:r>
              <a:rPr lang="ru-RU" sz="1600" dirty="0">
                <a:latin typeface="Bahnschrift SemiLight" panose="020B0502040204020203" pitchFamily="34" charset="0"/>
              </a:rPr>
              <a:t>Основными задачами РЛИС были:</a:t>
            </a:r>
          </a:p>
          <a:p>
            <a:pPr marL="355600" algn="just">
              <a:buFont typeface="+mj-lt"/>
              <a:buAutoNum type="arabicPeriod"/>
            </a:pPr>
            <a:r>
              <a:rPr lang="ru-RU" sz="1600" dirty="0">
                <a:latin typeface="Bahnschrift SemiLight" panose="020B0502040204020203" pitchFamily="34" charset="0"/>
              </a:rPr>
              <a:t> сбор и хранение результатов лабораторных исследований на уровне региона;</a:t>
            </a:r>
          </a:p>
          <a:p>
            <a:pPr marL="355600" algn="just">
              <a:buFont typeface="+mj-lt"/>
              <a:buAutoNum type="arabicPeriod"/>
            </a:pPr>
            <a:r>
              <a:rPr lang="ru-RU" sz="1600" dirty="0">
                <a:latin typeface="Bahnschrift SemiLight" panose="020B0502040204020203" pitchFamily="34" charset="0"/>
              </a:rPr>
              <a:t> передача результатов лабораторных исследований в ЕГИС;</a:t>
            </a:r>
          </a:p>
          <a:p>
            <a:pPr marL="355600" algn="just">
              <a:buFont typeface="+mj-lt"/>
              <a:buAutoNum type="arabicPeriod"/>
            </a:pPr>
            <a:r>
              <a:rPr lang="ru-RU" sz="1600" dirty="0">
                <a:latin typeface="Bahnschrift SemiLight" panose="020B0502040204020203" pitchFamily="34" charset="0"/>
              </a:rPr>
              <a:t> передача результатов лабораторных исследований в личные кабинеты «Мое здоровье», «Единая регистратура Югры».</a:t>
            </a:r>
          </a:p>
          <a:p>
            <a:pPr indent="355600" algn="just"/>
            <a:r>
              <a:rPr lang="ru-RU" sz="1600" dirty="0">
                <a:latin typeface="Bahnschrift SemiLight" panose="020B0502040204020203" pitchFamily="34" charset="0"/>
              </a:rPr>
              <a:t>С распространением новой коронавирусной инфекции добавилась еще одна важная функция - передача результатов тестирования метом ПЦР в личный кабинет пациента государственных услуг.</a:t>
            </a:r>
          </a:p>
          <a:p>
            <a:pPr indent="355600" algn="just"/>
            <a:r>
              <a:rPr lang="ru-RU" sz="1600" dirty="0">
                <a:latin typeface="Bahnschrift SemiLight" panose="020B0502040204020203" pitchFamily="34" charset="0"/>
              </a:rPr>
              <a:t>С этого момента и началось развитие РЛИС в части обмена направлениями от МО заказчика лабораторных исследований МО исполнителю, а также получения результатов таких исследований. Обмен документами не представлял особых трудностей, так как перечень исследований и тестов был не разнообразен в части тестирования на новую коронавирусную инфекцию методом ПЦР. </a:t>
            </a:r>
          </a:p>
          <a:p>
            <a:pPr indent="355600" algn="just"/>
            <a:r>
              <a:rPr lang="ru-RU" sz="1600" dirty="0">
                <a:latin typeface="Bahnschrift SemiLight" panose="020B0502040204020203" pitchFamily="34" charset="0"/>
              </a:rPr>
              <a:t>Полную функциональность РЛИС мы начали использовать в 2021 году при централизации лаборатории в городе Нижневартовске</a:t>
            </a:r>
          </a:p>
          <a:p>
            <a:pPr indent="355600" algn="just"/>
            <a:endParaRPr lang="ru-RU" sz="1600" dirty="0">
              <a:latin typeface="Bahnschrift SemiLight" panose="020B0502040204020203" pitchFamily="34" charset="0"/>
            </a:endParaRPr>
          </a:p>
          <a:p>
            <a:pPr indent="355600" algn="just"/>
            <a:endParaRPr lang="ru-RU" sz="1600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645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2A4137-1C67-F19F-64B8-C268BC37D0B4}"/>
              </a:ext>
            </a:extLst>
          </p:cNvPr>
          <p:cNvSpPr txBox="1"/>
          <p:nvPr/>
        </p:nvSpPr>
        <p:spPr>
          <a:xfrm>
            <a:off x="1966380" y="18864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SemiLight" panose="020B0502040204020203" pitchFamily="34" charset="0"/>
              </a:rPr>
              <a:t>Централизация лабораторной службы ХМАО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92D097-A309-778F-410F-D4AFCCD557F8}"/>
              </a:ext>
            </a:extLst>
          </p:cNvPr>
          <p:cNvSpPr txBox="1"/>
          <p:nvPr/>
        </p:nvSpPr>
        <p:spPr>
          <a:xfrm>
            <a:off x="4738265" y="2060848"/>
            <a:ext cx="40324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600" dirty="0">
                <a:latin typeface="Bahnschrift SemiLight" panose="020B0502040204020203" pitchFamily="34" charset="0"/>
              </a:rPr>
              <a:t>В процессе централизации лабораторной службы ХМАО была упразднена часть лабораторий на базе МО, также была переработана маршрутизация биоматериала между МО заказчиками и МО исполнителями лабораторных исследований.</a:t>
            </a:r>
          </a:p>
          <a:p>
            <a:pPr indent="361950" algn="just"/>
            <a:r>
              <a:rPr lang="ru-RU" sz="1600" dirty="0">
                <a:latin typeface="Bahnschrift SemiLight" panose="020B0502040204020203" pitchFamily="34" charset="0"/>
              </a:rPr>
              <a:t>В итоге с октября 2021 года в городе Нижневартовске функционирует ЦЛД в составе АУ ЦПП с 30 МО заказчиками.</a:t>
            </a:r>
          </a:p>
          <a:p>
            <a:pPr indent="361950" algn="just"/>
            <a:r>
              <a:rPr lang="ru-RU" sz="1600" dirty="0">
                <a:latin typeface="Bahnschrift SemiLight" panose="020B0502040204020203" pitchFamily="34" charset="0"/>
              </a:rPr>
              <a:t>С сентября 2022 года вошли в состав еще 2 централизованные лаборатории в г. Сургуте и г. Ханты-Мансийске. Общее количество заказчиков увеличилось до 73 МО.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DEE17657-F6CC-4F52-AFBC-3687E47215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716204"/>
              </p:ext>
            </p:extLst>
          </p:nvPr>
        </p:nvGraphicFramePr>
        <p:xfrm>
          <a:off x="323528" y="2636912"/>
          <a:ext cx="4416151" cy="287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771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2A4137-1C67-F19F-64B8-C268BC37D0B4}"/>
              </a:ext>
            </a:extLst>
          </p:cNvPr>
          <p:cNvSpPr txBox="1"/>
          <p:nvPr/>
        </p:nvSpPr>
        <p:spPr>
          <a:xfrm>
            <a:off x="2411760" y="1886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Bahnschrift SemiLight" panose="020B0502040204020203" pitchFamily="34" charset="0"/>
              </a:rPr>
              <a:t>Централизация лабораторной службы ХМАО</a:t>
            </a:r>
            <a:endParaRPr lang="ru-RU" dirty="0">
              <a:latin typeface="Bahnschrift SemiLigh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92D097-A309-778F-410F-D4AFCCD557F8}"/>
              </a:ext>
            </a:extLst>
          </p:cNvPr>
          <p:cNvSpPr txBox="1"/>
          <p:nvPr/>
        </p:nvSpPr>
        <p:spPr>
          <a:xfrm>
            <a:off x="4748656" y="2780928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ahnschrift SemiLight" panose="020B0502040204020203" pitchFamily="34" charset="0"/>
              </a:rPr>
              <a:t>В первые 3 месяца централизации в 2021 году в ЦЛД г. Нижневартовска было выполнено </a:t>
            </a:r>
            <a:r>
              <a:rPr lang="ru-RU" sz="1600" u="sng" dirty="0">
                <a:latin typeface="Bahnschrift SemiLight" panose="020B0502040204020203" pitchFamily="34" charset="0"/>
              </a:rPr>
              <a:t>358 302</a:t>
            </a:r>
            <a:r>
              <a:rPr lang="ru-RU" sz="1600" dirty="0">
                <a:latin typeface="Bahnschrift SemiLight" panose="020B0502040204020203" pitchFamily="34" charset="0"/>
              </a:rPr>
              <a:t> исследования.</a:t>
            </a:r>
          </a:p>
          <a:p>
            <a:endParaRPr lang="ru-RU" sz="1600" dirty="0">
              <a:latin typeface="Bahnschrift SemiLight" panose="020B0502040204020203" pitchFamily="34" charset="0"/>
            </a:endParaRPr>
          </a:p>
          <a:p>
            <a:r>
              <a:rPr lang="ru-RU" sz="1600" dirty="0">
                <a:latin typeface="Bahnschrift SemiLight" panose="020B0502040204020203" pitchFamily="34" charset="0"/>
              </a:rPr>
              <a:t>С централизацией лабораторий города Сургута и Ханты-Мансийска количество исследований выросло до </a:t>
            </a:r>
            <a:r>
              <a:rPr lang="ru-RU" sz="1600" u="sng" dirty="0">
                <a:latin typeface="Bahnschrift SemiLight" panose="020B0502040204020203" pitchFamily="34" charset="0"/>
              </a:rPr>
              <a:t>635 695</a:t>
            </a:r>
            <a:r>
              <a:rPr lang="ru-RU" sz="1600" dirty="0">
                <a:latin typeface="Bahnschrift SemiLight" panose="020B0502040204020203" pitchFamily="34" charset="0"/>
              </a:rPr>
              <a:t>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DF21022D-D6BB-4087-8F88-C883722C6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7653564"/>
              </p:ext>
            </p:extLst>
          </p:nvPr>
        </p:nvGraphicFramePr>
        <p:xfrm>
          <a:off x="539552" y="2060848"/>
          <a:ext cx="42091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333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2A4137-1C67-F19F-64B8-C268BC37D0B4}"/>
              </a:ext>
            </a:extLst>
          </p:cNvPr>
          <p:cNvSpPr txBox="1"/>
          <p:nvPr/>
        </p:nvSpPr>
        <p:spPr>
          <a:xfrm>
            <a:off x="1945717" y="211093"/>
            <a:ext cx="573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Bahnschrift SemiLight" panose="020B0502040204020203" pitchFamily="34" charset="0"/>
              </a:rPr>
              <a:t>Как работает централизованная лаборатория?</a:t>
            </a:r>
            <a:endParaRPr lang="ru-RU" dirty="0">
              <a:latin typeface="Bahnschrift SemiLigh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C4E5747-D98F-DDE3-C1A6-463601EEE362}"/>
              </a:ext>
            </a:extLst>
          </p:cNvPr>
          <p:cNvSpPr txBox="1"/>
          <p:nvPr/>
        </p:nvSpPr>
        <p:spPr>
          <a:xfrm>
            <a:off x="1213576" y="1628800"/>
            <a:ext cx="7202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Bahnschrift SemiLight" panose="020B0502040204020203" pitchFamily="34" charset="0"/>
              </a:rPr>
              <a:t>Схема взаимодействия с МО, направляющими биоматериал в ЦЛД, </a:t>
            </a:r>
          </a:p>
          <a:p>
            <a:pPr algn="ctr"/>
            <a:r>
              <a:rPr lang="ru-RU" sz="1600" dirty="0">
                <a:latin typeface="Bahnschrift SemiLight" panose="020B0502040204020203" pitchFamily="34" charset="0"/>
              </a:rPr>
              <a:t>работающими в МИС</a:t>
            </a:r>
            <a:r>
              <a:rPr lang="en-US" sz="1600" dirty="0">
                <a:latin typeface="Bahnschrift SemiLight" panose="020B0502040204020203" pitchFamily="34" charset="0"/>
              </a:rPr>
              <a:t> (</a:t>
            </a:r>
            <a:r>
              <a:rPr lang="ru-RU" sz="1600" dirty="0">
                <a:latin typeface="Bahnschrift SemiLight" panose="020B0502040204020203" pitchFamily="34" charset="0"/>
              </a:rPr>
              <a:t>передача информации происходит в КСПД МИАЦ</a:t>
            </a:r>
            <a:r>
              <a:rPr lang="en-US" sz="1600" dirty="0">
                <a:latin typeface="Bahnschrift SemiLight" panose="020B0502040204020203" pitchFamily="34" charset="0"/>
              </a:rPr>
              <a:t>)</a:t>
            </a:r>
            <a:r>
              <a:rPr lang="ru-RU" sz="1600" dirty="0">
                <a:latin typeface="Bahnschrift SemiLight" panose="020B0502040204020203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2A01D5-991C-24DC-F07E-387E90FAA10F}"/>
              </a:ext>
            </a:extLst>
          </p:cNvPr>
          <p:cNvSpPr txBox="1"/>
          <p:nvPr/>
        </p:nvSpPr>
        <p:spPr>
          <a:xfrm>
            <a:off x="2231468" y="911586"/>
            <a:ext cx="516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Bahnschrift SemiLight" panose="020B0502040204020203" pitchFamily="34" charset="0"/>
              </a:rPr>
              <a:t>Вариант 1: наличие МИС у заказчика</a:t>
            </a:r>
            <a:endParaRPr lang="ru-RU" dirty="0">
              <a:latin typeface="Bahnschrift SemiLight" panose="020B0502040204020203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EBA67DDD-7B1D-43C6-A3B1-CE9933348E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0592942"/>
              </p:ext>
            </p:extLst>
          </p:nvPr>
        </p:nvGraphicFramePr>
        <p:xfrm>
          <a:off x="368404" y="2213575"/>
          <a:ext cx="859608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: изогнутая вверх 7">
            <a:extLst>
              <a:ext uri="{FF2B5EF4-FFF2-40B4-BE49-F238E27FC236}">
                <a16:creationId xmlns:a16="http://schemas.microsoft.com/office/drawing/2014/main" xmlns="" id="{9721741B-1752-43D1-9068-C6EA8499C748}"/>
              </a:ext>
            </a:extLst>
          </p:cNvPr>
          <p:cNvSpPr/>
          <p:nvPr/>
        </p:nvSpPr>
        <p:spPr>
          <a:xfrm rot="16200000">
            <a:off x="6258175" y="4467103"/>
            <a:ext cx="780097" cy="88811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Стрелка: изогнутая вверх 8">
            <a:extLst>
              <a:ext uri="{FF2B5EF4-FFF2-40B4-BE49-F238E27FC236}">
                <a16:creationId xmlns:a16="http://schemas.microsoft.com/office/drawing/2014/main" xmlns="" id="{1ED3A78E-5388-4580-9A74-08ADEC87A182}"/>
              </a:ext>
            </a:extLst>
          </p:cNvPr>
          <p:cNvSpPr/>
          <p:nvPr/>
        </p:nvSpPr>
        <p:spPr>
          <a:xfrm rot="16200000">
            <a:off x="5178055" y="3458991"/>
            <a:ext cx="780097" cy="88811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Стрелка: изогнутая вверх 9">
            <a:extLst>
              <a:ext uri="{FF2B5EF4-FFF2-40B4-BE49-F238E27FC236}">
                <a16:creationId xmlns:a16="http://schemas.microsoft.com/office/drawing/2014/main" xmlns="" id="{6EE241E0-8123-4260-BCE8-CF309796E326}"/>
              </a:ext>
            </a:extLst>
          </p:cNvPr>
          <p:cNvSpPr/>
          <p:nvPr/>
        </p:nvSpPr>
        <p:spPr>
          <a:xfrm rot="16200000">
            <a:off x="3833920" y="2366880"/>
            <a:ext cx="780097" cy="88811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30568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2A4137-1C67-F19F-64B8-C268BC37D0B4}"/>
              </a:ext>
            </a:extLst>
          </p:cNvPr>
          <p:cNvSpPr txBox="1"/>
          <p:nvPr/>
        </p:nvSpPr>
        <p:spPr>
          <a:xfrm>
            <a:off x="1944824" y="220023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Bahnschrift SemiLight" panose="020B0502040204020203" pitchFamily="34" charset="0"/>
              </a:rPr>
              <a:t>Как работает централизованная лаборатория?</a:t>
            </a:r>
            <a:endParaRPr lang="ru-RU" dirty="0">
              <a:latin typeface="Bahnschrift SemiLight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636658C-A2B5-6E42-5441-9D88C88402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64904"/>
            <a:ext cx="7772400" cy="3754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BFEC88-33B8-0BD0-F46D-5020AFBC43ED}"/>
              </a:ext>
            </a:extLst>
          </p:cNvPr>
          <p:cNvSpPr txBox="1"/>
          <p:nvPr/>
        </p:nvSpPr>
        <p:spPr>
          <a:xfrm>
            <a:off x="685800" y="1772815"/>
            <a:ext cx="813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/>
            <a:r>
              <a:rPr lang="ru-RU" sz="1600" dirty="0">
                <a:latin typeface="Bahnschrift SemiLight" panose="020B0502040204020203" pitchFamily="34" charset="0"/>
              </a:rPr>
              <a:t>При поступлении биоматериала в ЦЛД, регистратор проверяет назначение и фиксирует факт поступления биоматериала. Заказ на лабораторное исследование уходит в ЛИС ЦЛД.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B65F3F-38AC-50D8-3649-0A26FF885B4D}"/>
              </a:ext>
            </a:extLst>
          </p:cNvPr>
          <p:cNvSpPr txBox="1"/>
          <p:nvPr/>
        </p:nvSpPr>
        <p:spPr>
          <a:xfrm>
            <a:off x="2051720" y="908720"/>
            <a:ext cx="516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Bahnschrift SemiLight" panose="020B0502040204020203" pitchFamily="34" charset="0"/>
              </a:rPr>
              <a:t>Вариант 1: наличие МИС у заказчика</a:t>
            </a:r>
            <a:endParaRPr lang="ru-RU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2A4137-1C67-F19F-64B8-C268BC37D0B4}"/>
              </a:ext>
            </a:extLst>
          </p:cNvPr>
          <p:cNvSpPr txBox="1"/>
          <p:nvPr/>
        </p:nvSpPr>
        <p:spPr>
          <a:xfrm>
            <a:off x="1835696" y="19515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Bahnschrift SemiLight" panose="020B0502040204020203" pitchFamily="34" charset="0"/>
              </a:rPr>
              <a:t>Как работает централизованная лаборатория?</a:t>
            </a:r>
            <a:endParaRPr lang="ru-RU" dirty="0">
              <a:latin typeface="Bahnschrift SemiLigh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BFEC88-33B8-0BD0-F46D-5020AFBC43ED}"/>
              </a:ext>
            </a:extLst>
          </p:cNvPr>
          <p:cNvSpPr txBox="1"/>
          <p:nvPr/>
        </p:nvSpPr>
        <p:spPr>
          <a:xfrm>
            <a:off x="317238" y="1926702"/>
            <a:ext cx="32403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sz="1600" dirty="0">
                <a:latin typeface="Bahnschrift SemiLight" panose="020B0502040204020203" pitchFamily="34" charset="0"/>
              </a:rPr>
              <a:t>После авторизации врачом лабораторной диагностики результата в ЛИС ЦЛД, информация передается в МИС ЦЛД далее в РЛИС и в МИС заказчика лабораторного исследования.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1D2500C-D46E-1555-2E07-7845DA4688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2" y="4011528"/>
            <a:ext cx="3419107" cy="21539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6A4C35-709D-134F-D32C-A4614EE3F052}"/>
              </a:ext>
            </a:extLst>
          </p:cNvPr>
          <p:cNvSpPr txBox="1"/>
          <p:nvPr/>
        </p:nvSpPr>
        <p:spPr>
          <a:xfrm>
            <a:off x="1988586" y="908720"/>
            <a:ext cx="516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Bahnschrift SemiLight" panose="020B0502040204020203" pitchFamily="34" charset="0"/>
              </a:rPr>
              <a:t>Вариант 1: наличие МИС у заказчика</a:t>
            </a:r>
            <a:endParaRPr lang="ru-RU" dirty="0">
              <a:latin typeface="Bahnschrift SemiLigh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7E468A-82F8-954B-7594-424C82A07D85}"/>
              </a:ext>
            </a:extLst>
          </p:cNvPr>
          <p:cNvSpPr txBox="1"/>
          <p:nvPr/>
        </p:nvSpPr>
        <p:spPr>
          <a:xfrm>
            <a:off x="1835696" y="6033810"/>
            <a:ext cx="177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МИС заказчика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62" y="1501134"/>
            <a:ext cx="5426534" cy="50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D975FDF-7CE0-A6CD-FD95-266EC70E0237}"/>
              </a:ext>
            </a:extLst>
          </p:cNvPr>
          <p:cNvSpPr txBox="1"/>
          <p:nvPr/>
        </p:nvSpPr>
        <p:spPr>
          <a:xfrm>
            <a:off x="7893234" y="1619300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МИС ЦЛД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49ED7AF-6C62-6C67-1DC7-02FE4958E3C7}"/>
              </a:ext>
            </a:extLst>
          </p:cNvPr>
          <p:cNvSpPr txBox="1"/>
          <p:nvPr/>
        </p:nvSpPr>
        <p:spPr>
          <a:xfrm>
            <a:off x="7812360" y="5013176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ЛИС ЦЛД</a:t>
            </a:r>
          </a:p>
        </p:txBody>
      </p:sp>
    </p:spTree>
    <p:extLst>
      <p:ext uri="{BB962C8B-B14F-4D97-AF65-F5344CB8AC3E}">
        <p14:creationId xmlns:p14="http://schemas.microsoft.com/office/powerpoint/2010/main" val="38340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2A4137-1C67-F19F-64B8-C268BC37D0B4}"/>
              </a:ext>
            </a:extLst>
          </p:cNvPr>
          <p:cNvSpPr txBox="1"/>
          <p:nvPr/>
        </p:nvSpPr>
        <p:spPr>
          <a:xfrm>
            <a:off x="1763688" y="18864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Bahnschrift SemiLight" panose="020B0502040204020203" pitchFamily="34" charset="0"/>
              </a:rPr>
              <a:t>Как работает централизованная лаборатория?</a:t>
            </a:r>
            <a:endParaRPr lang="ru-RU" dirty="0">
              <a:latin typeface="Bahnschrift SemiLigh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C4E5747-D98F-DDE3-C1A6-463601EEE362}"/>
              </a:ext>
            </a:extLst>
          </p:cNvPr>
          <p:cNvSpPr txBox="1"/>
          <p:nvPr/>
        </p:nvSpPr>
        <p:spPr>
          <a:xfrm>
            <a:off x="1071710" y="1628800"/>
            <a:ext cx="7486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Bahnschrift SemiLight" panose="020B0502040204020203" pitchFamily="34" charset="0"/>
              </a:rPr>
              <a:t>Схема взаимодействия с МО, направляющими биоматериал в ЦЛД, </a:t>
            </a:r>
          </a:p>
          <a:p>
            <a:pPr algn="ctr"/>
            <a:r>
              <a:rPr lang="ru-RU" sz="1600" dirty="0">
                <a:latin typeface="Bahnschrift SemiLight" panose="020B0502040204020203" pitchFamily="34" charset="0"/>
              </a:rPr>
              <a:t>не работающими в МИС </a:t>
            </a:r>
            <a:r>
              <a:rPr lang="en-US" sz="1600" dirty="0">
                <a:latin typeface="Bahnschrift SemiLight" panose="020B0502040204020203" pitchFamily="34" charset="0"/>
              </a:rPr>
              <a:t>(</a:t>
            </a:r>
            <a:r>
              <a:rPr lang="ru-RU" sz="1600" dirty="0">
                <a:latin typeface="Bahnschrift SemiLight" panose="020B0502040204020203" pitchFamily="34" charset="0"/>
              </a:rPr>
              <a:t>передача информации происходит в КСПД МИАЦ</a:t>
            </a:r>
            <a:r>
              <a:rPr lang="en-US" sz="1600" dirty="0">
                <a:latin typeface="Bahnschrift SemiLight" panose="020B0502040204020203" pitchFamily="34" charset="0"/>
              </a:rPr>
              <a:t>)</a:t>
            </a:r>
            <a:r>
              <a:rPr lang="ru-RU" sz="1600" dirty="0">
                <a:latin typeface="Bahnschrift SemiLight" panose="020B0502040204020203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FCED44-D549-DD53-89B0-96F33B8373DE}"/>
              </a:ext>
            </a:extLst>
          </p:cNvPr>
          <p:cNvSpPr txBox="1"/>
          <p:nvPr/>
        </p:nvSpPr>
        <p:spPr>
          <a:xfrm>
            <a:off x="1988586" y="908720"/>
            <a:ext cx="516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Bahnschrift SemiLight" panose="020B0502040204020203" pitchFamily="34" charset="0"/>
              </a:rPr>
              <a:t>Вариант 2: отсутствие МИС у заказчика</a:t>
            </a:r>
            <a:endParaRPr lang="ru-RU" dirty="0">
              <a:latin typeface="Bahnschrift SemiLight" panose="020B0502040204020203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8B983BB3-6EBA-4E31-9887-B06689DF3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394879"/>
              </p:ext>
            </p:extLst>
          </p:nvPr>
        </p:nvGraphicFramePr>
        <p:xfrm>
          <a:off x="2339752" y="2564323"/>
          <a:ext cx="5348203" cy="3143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: изогнутая вверх 7">
            <a:extLst>
              <a:ext uri="{FF2B5EF4-FFF2-40B4-BE49-F238E27FC236}">
                <a16:creationId xmlns:a16="http://schemas.microsoft.com/office/drawing/2014/main" xmlns="" id="{0E4B09AC-5808-4111-A682-43430DBFE967}"/>
              </a:ext>
            </a:extLst>
          </p:cNvPr>
          <p:cNvSpPr/>
          <p:nvPr/>
        </p:nvSpPr>
        <p:spPr>
          <a:xfrm rot="16200000">
            <a:off x="5090928" y="3213871"/>
            <a:ext cx="906361" cy="1080121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374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2A4137-1C67-F19F-64B8-C268BC37D0B4}"/>
              </a:ext>
            </a:extLst>
          </p:cNvPr>
          <p:cNvSpPr txBox="1"/>
          <p:nvPr/>
        </p:nvSpPr>
        <p:spPr>
          <a:xfrm>
            <a:off x="1979712" y="217529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Bahnschrift SemiLight" panose="020B0502040204020203" pitchFamily="34" charset="0"/>
              </a:rPr>
              <a:t>Как работает централизованная лаборатория?</a:t>
            </a:r>
            <a:endParaRPr lang="ru-RU" dirty="0">
              <a:latin typeface="Bahnschrift SemiLigh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FCED44-D549-DD53-89B0-96F33B8373DE}"/>
              </a:ext>
            </a:extLst>
          </p:cNvPr>
          <p:cNvSpPr txBox="1"/>
          <p:nvPr/>
        </p:nvSpPr>
        <p:spPr>
          <a:xfrm>
            <a:off x="2348626" y="925597"/>
            <a:ext cx="516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Bahnschrift SemiLight" panose="020B0502040204020203" pitchFamily="34" charset="0"/>
              </a:rPr>
              <a:t>Вариант 2: отсутствие МИС у заказчика</a:t>
            </a:r>
            <a:endParaRPr lang="ru-RU" dirty="0">
              <a:latin typeface="Bahnschrift SemiLight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02A5143-7A5A-F11F-054E-200EC752B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8" y="1772816"/>
            <a:ext cx="4884728" cy="25059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57DC064-591F-ACE6-EEE4-D3A00DE18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1" y="4278783"/>
            <a:ext cx="8720599" cy="21770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F6C6EA-F0C9-A7F7-CA7D-BED418E459CA}"/>
              </a:ext>
            </a:extLst>
          </p:cNvPr>
          <p:cNvSpPr txBox="1"/>
          <p:nvPr/>
        </p:nvSpPr>
        <p:spPr>
          <a:xfrm>
            <a:off x="5220073" y="1790746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1338" algn="just"/>
            <a:r>
              <a:rPr lang="ru-RU" sz="1400" dirty="0">
                <a:latin typeface="Bahnschrift SemiLight" panose="020B0502040204020203" pitchFamily="34" charset="0"/>
              </a:rPr>
              <a:t>ЛИС ЦЛД устанавливается на рабочих местах заказчика. </a:t>
            </a:r>
          </a:p>
          <a:p>
            <a:pPr indent="541338" algn="just"/>
            <a:r>
              <a:rPr lang="ru-RU" sz="1400" dirty="0">
                <a:latin typeface="Bahnschrift SemiLight" panose="020B0502040204020203" pitchFamily="34" charset="0"/>
              </a:rPr>
              <a:t>Заказчик фиксирует заказ на лабораторные исследования, персональные данные пациента, а также ШК указанный на пробирке с биоматериалом. После авторизации результата врачом лабораторной диагностики ЦЛД, заказчик может распечатать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2132076693"/>
      </p:ext>
    </p:extLst>
  </p:cSld>
  <p:clrMapOvr>
    <a:masterClrMapping/>
  </p:clrMapOvr>
</p:sld>
</file>

<file path=ppt/theme/theme1.xml><?xml version="1.0" encoding="utf-8"?>
<a:theme xmlns:a="http://schemas.openxmlformats.org/drawingml/2006/main" name="cpp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cpp</Template>
  <TotalTime>2373</TotalTime>
  <Words>981</Words>
  <Application>Microsoft Office PowerPoint</Application>
  <PresentationFormat>Экран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cpp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день, мы рады приветствовать вас в коллективе автономного учреждения Ханты-Мансийского автономного округа – Югры «Центр профессиональной патологии». Меня зовут …, я работаю…</dc:title>
  <dc:creator>Наумов Владислав Александрович</dc:creator>
  <cp:lastModifiedBy>Вакушин Александр Владимирович</cp:lastModifiedBy>
  <cp:revision>126</cp:revision>
  <dcterms:created xsi:type="dcterms:W3CDTF">2021-03-19T04:36:08Z</dcterms:created>
  <dcterms:modified xsi:type="dcterms:W3CDTF">2022-12-13T08:43:49Z</dcterms:modified>
</cp:coreProperties>
</file>